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304" r:id="rId4"/>
    <p:sldId id="286" r:id="rId5"/>
    <p:sldId id="260" r:id="rId6"/>
    <p:sldId id="265" r:id="rId7"/>
    <p:sldId id="287" r:id="rId8"/>
    <p:sldId id="261" r:id="rId9"/>
    <p:sldId id="294" r:id="rId10"/>
    <p:sldId id="313" r:id="rId11"/>
    <p:sldId id="315" r:id="rId12"/>
    <p:sldId id="316" r:id="rId13"/>
    <p:sldId id="322" r:id="rId14"/>
    <p:sldId id="320" r:id="rId15"/>
    <p:sldId id="321" r:id="rId16"/>
    <p:sldId id="324" r:id="rId17"/>
    <p:sldId id="301" r:id="rId18"/>
    <p:sldId id="335" r:id="rId19"/>
    <p:sldId id="336" r:id="rId20"/>
    <p:sldId id="290" r:id="rId21"/>
    <p:sldId id="328" r:id="rId22"/>
    <p:sldId id="329" r:id="rId23"/>
    <p:sldId id="330" r:id="rId24"/>
    <p:sldId id="331" r:id="rId25"/>
    <p:sldId id="334" r:id="rId26"/>
    <p:sldId id="309" r:id="rId27"/>
    <p:sldId id="332" r:id="rId28"/>
    <p:sldId id="292" r:id="rId29"/>
    <p:sldId id="298" r:id="rId30"/>
    <p:sldId id="333" r:id="rId31"/>
    <p:sldId id="327" r:id="rId32"/>
    <p:sldId id="282" r:id="rId33"/>
    <p:sldId id="270" r:id="rId34"/>
    <p:sldId id="277" r:id="rId35"/>
    <p:sldId id="271" r:id="rId36"/>
    <p:sldId id="276" r:id="rId37"/>
    <p:sldId id="274" r:id="rId38"/>
  </p:sldIdLst>
  <p:sldSz cx="12192000" cy="6858000"/>
  <p:notesSz cx="6858000" cy="9144000"/>
  <p:embeddedFontLst>
    <p:embeddedFont>
      <p:font typeface="-윤고딕350" panose="02030504000101010101" pitchFamily="18" charset="-127"/>
      <p:regular r:id="rId40"/>
    </p:embeddedFont>
    <p:embeddedFont>
      <p:font typeface="함초롬바탕" panose="02030604000101010101" pitchFamily="18" charset="-127"/>
      <p:regular r:id="rId41"/>
      <p:bold r:id="rId42"/>
    </p:embeddedFont>
    <p:embeddedFont>
      <p:font typeface="맑은 고딕 Semilight" panose="020B0502040204020203" pitchFamily="50" charset="-127"/>
      <p:regular r:id="rId43"/>
    </p:embeddedFont>
    <p:embeddedFont>
      <p:font typeface="Arial Black" panose="020B0A04020102020204" pitchFamily="34" charset="0"/>
      <p:bold r:id="rId44"/>
    </p:embeddedFont>
    <p:embeddedFont>
      <p:font typeface="-윤고딕320" panose="02030504000101010101" pitchFamily="18" charset="-127"/>
      <p:regular r:id="rId45"/>
    </p:embeddedFont>
    <p:embeddedFont>
      <p:font typeface="-윤고딕340" panose="02030504000101010101" pitchFamily="18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Helvetica" panose="020B0604020202020204" pitchFamily="34" charset="0"/>
      <p:regular r:id="rId49"/>
      <p:bold r:id="rId50"/>
      <p:italic r:id="rId51"/>
      <p:boldItalic r:id="rId52"/>
    </p:embeddedFont>
    <p:embeddedFont>
      <p:font typeface="-윤고딕330" panose="02030504000101010101" pitchFamily="18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65"/>
    <a:srgbClr val="344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1" autoAdjust="0"/>
    <p:restoredTop sz="83133" autoAdjust="0"/>
  </p:normalViewPr>
  <p:slideViewPr>
    <p:cSldViewPr snapToGrid="0">
      <p:cViewPr varScale="1">
        <p:scale>
          <a:sx n="53" d="100"/>
          <a:sy n="53" d="100"/>
        </p:scale>
        <p:origin x="10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87901-2769-4E92-AF20-7D18430D3C87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2D242-DE53-4712-B671-61685E7ECF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538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android-api/?hl=ko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s.google.com/places/android-api/placepicker?hl=ko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chart/infographics/docs/qr_code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unabated.tistory.com/entry/Socket-%ED%95%A8%EC%88%98-%EC%A0%95%EB%A6%AC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404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07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66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>
                <a:hlinkClick r:id="rId3"/>
              </a:rPr>
              <a:t>https://developers.google.com/maps/documentation/android-api/?hl=ko</a:t>
            </a:r>
            <a:endParaRPr lang="en-US" altLang="ko-KR" sz="1200"/>
          </a:p>
          <a:p>
            <a:r>
              <a:rPr lang="en-US" altLang="ko-KR" sz="1200">
                <a:hlinkClick r:id="rId4"/>
              </a:rPr>
              <a:t>https://developers.google.com/places/android-api/placepicker?hl=ko</a:t>
            </a:r>
            <a:endParaRPr lang="en-US" altLang="ko-KR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809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hlinkClick r:id="rId3"/>
              </a:rPr>
              <a:t>https://developers.google.com/chart/infographics/docs/qr_codes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853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hlinkClick r:id="rId3"/>
              </a:rPr>
              <a:t>http://unabated.tistory.com/entry/Socket-%ED%95%A8%EC%88%98-%EC%A0%95%EB%A6%AC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22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249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12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228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세그먼트는 </a:t>
            </a:r>
            <a:r>
              <a:rPr lang="ko-KR" altLang="en-US" dirty="0" err="1"/>
              <a:t>캐소드</a:t>
            </a:r>
            <a:r>
              <a:rPr lang="ko-KR" altLang="en-US" dirty="0"/>
              <a:t> 방식으로 하여 </a:t>
            </a:r>
            <a:r>
              <a:rPr lang="en-US" altLang="ko-KR" dirty="0"/>
              <a:t>5V</a:t>
            </a:r>
            <a:r>
              <a:rPr lang="ko-KR" altLang="en-US" dirty="0"/>
              <a:t>일 때 켜지고 </a:t>
            </a:r>
            <a:r>
              <a:rPr lang="en-US" altLang="ko-KR" dirty="0"/>
              <a:t>0V</a:t>
            </a:r>
            <a:r>
              <a:rPr lang="ko-KR" altLang="en-US" dirty="0"/>
              <a:t>일 때 꺼지도록 함</a:t>
            </a:r>
            <a:endParaRPr lang="en-US" altLang="ko-KR" dirty="0"/>
          </a:p>
          <a:p>
            <a:r>
              <a:rPr lang="ko-KR" altLang="en-US" dirty="0"/>
              <a:t>그리고 다이나믹 방식을 사용하여 부족할 수 있는 핀 개수 문제를 해결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애노드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 (Off)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신호로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켜지며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+V (On)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신호로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켜집니다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88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395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졸업 연구 개요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http://www.hani.co.kr/arti/economy/finance/738607.html (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한겨례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&lt;-</a:t>
            </a:r>
            <a:r>
              <a:rPr lang="ko-KR" altLang="en-US" dirty="0"/>
              <a:t> 대기 시간동안 다른 활동 할 수 있게 끔 은행 탈바꿈</a:t>
            </a:r>
            <a:endParaRPr lang="en-US" altLang="ko-KR" dirty="0"/>
          </a:p>
          <a:p>
            <a:r>
              <a:rPr lang="en-US" altLang="ko-KR" dirty="0"/>
              <a:t>http://www.mydaily.co.kr/new_yk/html/read.php?newsid=201401230822285520&amp;ext=na (</a:t>
            </a:r>
            <a:r>
              <a:rPr lang="ko-KR" altLang="en-US" dirty="0"/>
              <a:t>네이버 뉴스 </a:t>
            </a:r>
            <a:r>
              <a:rPr lang="en-US" altLang="ko-KR" dirty="0"/>
              <a:t>– </a:t>
            </a:r>
            <a:r>
              <a:rPr lang="ko-KR" altLang="en-US" dirty="0"/>
              <a:t>마이 데일리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574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82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4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졸업 연구 개요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http://www.hani.co.kr/arti/economy/finance/738607.html (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한겨례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&lt;-</a:t>
            </a:r>
            <a:r>
              <a:rPr lang="ko-KR" altLang="en-US" dirty="0"/>
              <a:t> 대기 시간동안 다른 활동 할 수 있게 끔 은행 탈바꿈</a:t>
            </a:r>
            <a:endParaRPr lang="en-US" altLang="ko-KR" dirty="0"/>
          </a:p>
          <a:p>
            <a:r>
              <a:rPr lang="en-US" altLang="ko-KR" dirty="0"/>
              <a:t>http://www.mydaily.co.kr/new_yk/html/read.php?newsid=201401230822285520&amp;ext=na (</a:t>
            </a:r>
            <a:r>
              <a:rPr lang="ko-KR" altLang="en-US" dirty="0"/>
              <a:t>네이버 뉴스 </a:t>
            </a:r>
            <a:r>
              <a:rPr lang="en-US" altLang="ko-KR" dirty="0"/>
              <a:t>– </a:t>
            </a:r>
            <a:r>
              <a:rPr lang="ko-KR" altLang="en-US" dirty="0"/>
              <a:t>마이 데일리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69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99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대기 손님이 없는 경우</a:t>
            </a:r>
            <a:r>
              <a:rPr lang="en-US" altLang="ko-KR" dirty="0"/>
              <a:t>, </a:t>
            </a:r>
            <a:r>
              <a:rPr lang="ko-KR" altLang="en-US" dirty="0"/>
              <a:t>우리 아이디어는 온</a:t>
            </a:r>
            <a:r>
              <a:rPr lang="en-US" altLang="ko-KR" dirty="0"/>
              <a:t>,</a:t>
            </a:r>
            <a:r>
              <a:rPr lang="ko-KR" altLang="en-US" dirty="0"/>
              <a:t>오프로 둘다 사용가능</a:t>
            </a:r>
            <a:endParaRPr lang="en-US" altLang="ko-KR" dirty="0"/>
          </a:p>
          <a:p>
            <a:r>
              <a:rPr lang="ko-KR" altLang="en-US" dirty="0"/>
              <a:t>제휴 매장이 적은 문제점은 우리는 은행이나 병원임으로 어플 필요성 높음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42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34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>
                <a:latin typeface="-윤고딕330" panose="02030504000101010101" pitchFamily="18" charset="-127"/>
                <a:ea typeface="-윤고딕330" panose="02030504000101010101" pitchFamily="18" charset="-127"/>
              </a:rPr>
              <a:t>서버 간의 통신을 통하여</a:t>
            </a:r>
            <a:endParaRPr lang="en-US" altLang="ko-KR" sz="12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1200">
                <a:latin typeface="-윤고딕330" panose="02030504000101010101" pitchFamily="18" charset="-127"/>
                <a:ea typeface="-윤고딕330" panose="02030504000101010101" pitchFamily="18" charset="-127"/>
              </a:rPr>
              <a:t>지역별 같은 은행의 대기 현황 정보를 파악할 수 있다</a:t>
            </a:r>
            <a:r>
              <a:rPr lang="en-US" altLang="ko-KR" sz="120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sz="12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4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51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8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D25A9-787C-42CC-8DC4-546F88B09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0E521-F6C2-4F02-A104-DCC357BE4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E8E0C7-0BA7-4324-815D-218A003E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1CB230-36F0-4896-B33E-F9B1F5CB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E317EF-55B2-4A82-849E-15FB7D6E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25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6E09A-53AD-414D-B0A2-E660B347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38D621-F241-41F4-8244-39A791F8B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6CCC3A-A961-421A-ACD9-A018E342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682B7B-6A2C-442E-AA22-CFAD89220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4E876C-CDC8-4765-B383-6DCCDB63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9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19689F-8B0A-4AC6-9160-B618CEC36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1963A4-D436-42D5-9802-FC1E7B9D6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C5EE90-08CC-4C04-95AB-95D28645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A62FB-ECA9-4637-A033-3F271D09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9306D-E02F-4151-8057-B7C5C019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9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6EF32-5D07-4B5A-80B8-244B8D33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132C39-D3E2-48D6-A654-71B0F7BA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326CB-72B1-430B-85E5-EFC35852F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28089-8D55-4BB3-BAC5-6D11ACB8F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FE6FD8-A5EF-4546-8917-3F5A38EC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7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9DF58-47F0-489B-BE85-60618231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C4A426-B9F7-4750-B77E-3E3FD5DEA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F992F-8DE4-45E1-A7BC-340D33CB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64B5E-05EE-4914-80C7-2F9F297E2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97363F-F698-4659-8872-B5FCD700D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68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6A13E-8871-436E-8456-92F72D42D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57AC2-6E84-4C2F-B2AB-57E0EC67D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0C9F11-F188-4930-8E01-A55A58B01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4A41E-46CF-4AE1-9F1B-7C31EA48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6FD76-7F19-494C-975B-8717F2B0A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945F05-F8DF-47D2-97BD-4B9CC6EF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16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D997C-7CB6-4EEE-B583-FD9F45F1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859FF-0C74-43A6-BC5B-8B7B9CEC6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AF8D84-046D-4BC0-ACDB-DC9717A90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481FDA-19F1-4566-8CF7-28C12F396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0D8A6-4AF0-4B34-B8F7-59913E678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C5E74-28B7-47D6-BB34-42E55241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B3CC44-2120-4E18-B258-B73027FA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101343-F113-46D7-9C07-67F18D42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370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442A2-CD6C-4790-A997-2EF04EE2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7C9424-CF1B-4815-9D66-739F6D3B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D36EEA-8F38-42BC-86FC-7B6B67EE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F520EB-BF61-44A6-B8EA-29B3C57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019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3E5D09-E432-4782-BF6A-BD8CAA4F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3BD232-CE92-4B41-89CD-33D585FAA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61E33E-5273-4545-9131-24AA056B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6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6BAC0-3539-498F-9921-6E30B6B90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9B715-512C-4553-973B-40A8F3B6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5340B-10C3-48F9-9F1D-5AC05AF8A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726FB2-4422-43BC-94B4-3E4B43DC9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7B9816-9462-48DB-BFB0-A599D4562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BA3BD-D87C-4ECD-B0F3-F62ACF6B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52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76DC4-5ABD-4E6C-879E-C32BAC11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D767DE-DA59-4E04-BB62-1947A571E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5F4FF6-1B20-451E-BB10-5738120E7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0D02D-2C44-4540-8389-4F7F6601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4D396E-C8F8-4AC7-B8A0-D1729F85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92ACE9-AC14-4D66-84C5-09D37172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33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6D11DB-3EBB-43C2-AD51-0B2D3A8E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E6F877-CC16-43E4-A351-3DEAA79F0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217FE5-BECD-4C5D-8840-AD502EADA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B568E-1A20-44C8-AF62-FA88AC07A0A2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BE398B-8F6B-4C81-ABBB-BD76C72FA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35294A-E30E-48AF-B93B-BE1556BB4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1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#setSmallIcon(int)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android.com/reference/android/support/v4/app/NotificationCompat.Builder.html#setContentText(java.lang.CharSequence)" TargetMode="External"/><Relationship Id="rId4" Type="http://schemas.openxmlformats.org/officeDocument/2006/relationships/hyperlink" Target="https://developer.android.com/reference/android/support/v4/app/NotificationCompat.Builder.html#setContentTitle(java.lang.CharSequence)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sv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ParkBangBang/PPT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aenu.modoo.at/?link=xf3x2gi3" TargetMode="External"/><Relationship Id="rId2" Type="http://schemas.openxmlformats.org/officeDocument/2006/relationships/hyperlink" Target="https://www.naver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news.naver.com/main/read.nhn?mode=LSD&amp;mid=sec&amp;sid1=102&amp;oid=022&amp;aid=0002742827" TargetMode="External"/><Relationship Id="rId4" Type="http://schemas.openxmlformats.org/officeDocument/2006/relationships/hyperlink" Target="https://soonbuny.com/#download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astimelife.com/144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afe.naver.com/2008bunsamo/91701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4F55CA2-F462-4335-BE04-6E3E819D893D}"/>
              </a:ext>
            </a:extLst>
          </p:cNvPr>
          <p:cNvSpPr txBox="1"/>
          <p:nvPr/>
        </p:nvSpPr>
        <p:spPr>
          <a:xfrm>
            <a:off x="152465" y="742979"/>
            <a:ext cx="4785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스마트 대기 관리시스템</a:t>
            </a:r>
            <a:endParaRPr lang="en-US" altLang="ko-KR" sz="36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sz="2000" b="1" dirty="0"/>
              <a:t>(</a:t>
            </a:r>
            <a:r>
              <a:rPr lang="ko-KR" altLang="ko-KR" sz="2000" dirty="0" err="1">
                <a:latin typeface="Arial Unicode MS"/>
                <a:ea typeface="Helvetica" panose="020B0604020202020204" pitchFamily="34" charset="0"/>
              </a:rPr>
              <a:t>Smart</a:t>
            </a:r>
            <a:r>
              <a:rPr lang="ko-KR" altLang="ko-KR" sz="2000" dirty="0">
                <a:latin typeface="Arial Unicode MS"/>
                <a:ea typeface="Helvetica" panose="020B0604020202020204" pitchFamily="34" charset="0"/>
              </a:rPr>
              <a:t> </a:t>
            </a:r>
            <a:r>
              <a:rPr lang="ko-KR" altLang="ko-KR" sz="2000" dirty="0" err="1">
                <a:latin typeface="Arial Unicode MS"/>
                <a:ea typeface="Helvetica" panose="020B0604020202020204" pitchFamily="34" charset="0"/>
              </a:rPr>
              <a:t>standby</a:t>
            </a:r>
            <a:r>
              <a:rPr lang="ko-KR" altLang="ko-KR" sz="2000" dirty="0">
                <a:latin typeface="Arial Unicode MS"/>
                <a:ea typeface="Helvetica" panose="020B0604020202020204" pitchFamily="34" charset="0"/>
              </a:rPr>
              <a:t> </a:t>
            </a:r>
            <a:r>
              <a:rPr lang="ko-KR" altLang="ko-KR" sz="2000" err="1">
                <a:latin typeface="Arial Unicode MS"/>
                <a:ea typeface="Helvetica" panose="020B0604020202020204" pitchFamily="34" charset="0"/>
              </a:rPr>
              <a:t>management</a:t>
            </a:r>
            <a:r>
              <a:rPr lang="ko-KR" altLang="ko-KR" sz="2000">
                <a:latin typeface="Arial Unicode MS"/>
                <a:ea typeface="Helvetica" panose="020B0604020202020204" pitchFamily="34" charset="0"/>
              </a:rPr>
              <a:t> system</a:t>
            </a:r>
            <a:r>
              <a:rPr lang="en-US" altLang="ko-KR" sz="2000" b="1"/>
              <a:t>)</a:t>
            </a:r>
            <a:endParaRPr lang="en-US" altLang="ko-KR" sz="2000" dirty="0"/>
          </a:p>
          <a:p>
            <a:endParaRPr lang="ko-KR" altLang="en-US" sz="32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8A21F-8EE2-44DE-A636-97AFBBC3042A}"/>
              </a:ext>
            </a:extLst>
          </p:cNvPr>
          <p:cNvSpPr txBox="1"/>
          <p:nvPr/>
        </p:nvSpPr>
        <p:spPr>
          <a:xfrm>
            <a:off x="8754709" y="4771781"/>
            <a:ext cx="3189642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latin typeface="-윤고딕320" panose="02030504000101010101" pitchFamily="18" charset="-127"/>
                <a:ea typeface="-윤고딕320" panose="02030504000101010101" pitchFamily="18" charset="-127"/>
              </a:rPr>
              <a:t>기다리지말아조</a:t>
            </a:r>
            <a:endParaRPr lang="en-US" altLang="ko-KR" sz="24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>
                <a:latin typeface="-윤고딕320" panose="02030504000101010101" pitchFamily="18" charset="-127"/>
                <a:ea typeface="-윤고딕320" panose="02030504000101010101" pitchFamily="18" charset="-127"/>
              </a:rPr>
              <a:t>2013156020 </a:t>
            </a:r>
            <a:r>
              <a: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박병현</a:t>
            </a:r>
            <a:endParaRPr lang="en-US" altLang="ko-KR" sz="2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2015150052 </a:t>
            </a:r>
            <a:r>
              <a:rPr lang="ko-KR" altLang="en-US" sz="2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장태홍</a:t>
            </a:r>
            <a:endParaRPr lang="en-US" altLang="ko-KR" sz="2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2015152047 </a:t>
            </a:r>
            <a:r>
              <a:rPr lang="ko-KR" altLang="en-US" sz="2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백승제</a:t>
            </a:r>
            <a:endParaRPr lang="ko-KR" altLang="en-US" sz="2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3F2EA9-9E34-49FC-9A7C-5388705711A2}"/>
              </a:ext>
            </a:extLst>
          </p:cNvPr>
          <p:cNvGrpSpPr/>
          <p:nvPr/>
        </p:nvGrpSpPr>
        <p:grpSpPr>
          <a:xfrm>
            <a:off x="2621523" y="68094"/>
            <a:ext cx="7840494" cy="6568813"/>
            <a:chOff x="2791839" y="68094"/>
            <a:chExt cx="7840494" cy="656881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C9DFBD3-9F87-475F-AC3C-B4C68211E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5956" y="1515487"/>
              <a:ext cx="3452260" cy="3747995"/>
            </a:xfrm>
            <a:prstGeom prst="rect">
              <a:avLst/>
            </a:prstGeom>
          </p:spPr>
        </p:pic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C0691C49-E422-40B0-8C8E-A019E016BB9E}"/>
                </a:ext>
              </a:extLst>
            </p:cNvPr>
            <p:cNvSpPr/>
            <p:nvPr/>
          </p:nvSpPr>
          <p:spPr>
            <a:xfrm>
              <a:off x="2791839" y="68094"/>
              <a:ext cx="7840494" cy="6568813"/>
            </a:xfrm>
            <a:prstGeom prst="diamond">
              <a:avLst/>
            </a:prstGeom>
            <a:noFill/>
            <a:ln w="1047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67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은행 찾기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&amp;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예약 기능</a:t>
            </a:r>
            <a:endParaRPr lang="ko-KR" altLang="en-US" sz="20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CD34349-55CC-4F06-B09E-7AE0AD025A08}"/>
              </a:ext>
            </a:extLst>
          </p:cNvPr>
          <p:cNvGrpSpPr/>
          <p:nvPr/>
        </p:nvGrpSpPr>
        <p:grpSpPr>
          <a:xfrm>
            <a:off x="269075" y="1279386"/>
            <a:ext cx="1774031" cy="2508950"/>
            <a:chOff x="2208476" y="1681590"/>
            <a:chExt cx="3177360" cy="434970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B6FBDBD-BA32-4595-9790-46FAC690B2A0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3384399F-8157-4250-A3D3-8FC816592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4304F44-3B23-40F9-AA66-6BA529A1A3BF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2BC479-6AC9-4425-BD18-D462A388FB9E}"/>
                </a:ext>
              </a:extLst>
            </p:cNvPr>
            <p:cNvSpPr txBox="1"/>
            <p:nvPr/>
          </p:nvSpPr>
          <p:spPr>
            <a:xfrm>
              <a:off x="2677633" y="2220038"/>
              <a:ext cx="2368807" cy="376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</a:rPr>
                <a:t> &amp;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No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endParaRPr lang="ko-KR" altLang="en-US" sz="10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E1121D8-7173-407F-9761-ABC2BFD344A5}"/>
                </a:ext>
              </a:extLst>
            </p:cNvPr>
            <p:cNvSpPr/>
            <p:nvPr/>
          </p:nvSpPr>
          <p:spPr>
            <a:xfrm>
              <a:off x="2874010" y="3567126"/>
              <a:ext cx="920750" cy="84069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은행</a:t>
              </a:r>
              <a:endParaRPr lang="en-US" altLang="ko-KR" sz="1100"/>
            </a:p>
            <a:p>
              <a:pPr algn="ctr"/>
              <a:r>
                <a:rPr lang="ko-KR" altLang="en-US" sz="1100"/>
                <a:t>찾기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63995E3-3A84-4570-B544-65200D5EC657}"/>
                </a:ext>
              </a:extLst>
            </p:cNvPr>
            <p:cNvSpPr/>
            <p:nvPr/>
          </p:nvSpPr>
          <p:spPr>
            <a:xfrm>
              <a:off x="3923267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QR</a:t>
              </a:r>
              <a:r>
                <a:rPr lang="ko-KR" altLang="en-US" sz="1100"/>
                <a:t>코드</a:t>
              </a:r>
              <a:endParaRPr lang="en-US" altLang="ko-KR" sz="110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4D791818-6A27-4E3A-B4A1-CC291C6F6CD0}"/>
                </a:ext>
              </a:extLst>
            </p:cNvPr>
            <p:cNvSpPr/>
            <p:nvPr/>
          </p:nvSpPr>
          <p:spPr>
            <a:xfrm>
              <a:off x="2867660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예약</a:t>
              </a:r>
              <a:endParaRPr lang="en-US" altLang="ko-KR" sz="1100"/>
            </a:p>
            <a:p>
              <a:pPr algn="ctr"/>
              <a:r>
                <a:rPr lang="ko-KR" altLang="en-US" sz="1100"/>
                <a:t>내역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78141AD-D9CA-45EE-BAA4-FEBF695B07F4}"/>
                </a:ext>
              </a:extLst>
            </p:cNvPr>
            <p:cNvSpPr/>
            <p:nvPr/>
          </p:nvSpPr>
          <p:spPr>
            <a:xfrm>
              <a:off x="3916917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추천</a:t>
              </a:r>
              <a:br>
                <a:rPr lang="en-US" altLang="ko-KR" sz="1100"/>
              </a:br>
              <a:r>
                <a:rPr lang="ko-KR" altLang="en-US" sz="1100"/>
                <a:t>상품</a:t>
              </a:r>
              <a:endParaRPr lang="en-US" altLang="ko-KR" sz="11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3733514-1CF1-48DE-BAEE-964DB79F8A90}"/>
                </a:ext>
              </a:extLst>
            </p:cNvPr>
            <p:cNvGrpSpPr/>
            <p:nvPr/>
          </p:nvGrpSpPr>
          <p:grpSpPr>
            <a:xfrm>
              <a:off x="3327283" y="2487945"/>
              <a:ext cx="1154300" cy="1154300"/>
              <a:chOff x="1222434" y="2942850"/>
              <a:chExt cx="2468199" cy="2468199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9E8438BE-DA26-4666-BDAF-48D3C3DC6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  <p:sp>
            <p:nvSpPr>
              <p:cNvPr id="45" name="곱하기 기호 44">
                <a:extLst>
                  <a:ext uri="{FF2B5EF4-FFF2-40B4-BE49-F238E27FC236}">
                    <a16:creationId xmlns:a16="http://schemas.microsoft.com/office/drawing/2014/main" id="{B431039E-CFFD-4286-B91E-335CA1ED69A2}"/>
                  </a:ext>
                </a:extLst>
              </p:cNvPr>
              <p:cNvSpPr/>
              <p:nvPr/>
            </p:nvSpPr>
            <p:spPr>
              <a:xfrm>
                <a:off x="1222434" y="2942850"/>
                <a:ext cx="2468199" cy="2468199"/>
              </a:xfrm>
              <a:prstGeom prst="mathMultiply">
                <a:avLst/>
              </a:prstGeom>
              <a:solidFill>
                <a:srgbClr val="C00000">
                  <a:alpha val="38000"/>
                </a:srgbClr>
              </a:solidFill>
              <a:ln w="3175" cap="rnd" cmpd="sng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D32938B-1711-425D-887F-2D7F73E29F61}"/>
              </a:ext>
            </a:extLst>
          </p:cNvPr>
          <p:cNvCxnSpPr>
            <a:cxnSpLocks/>
          </p:cNvCxnSpPr>
          <p:nvPr/>
        </p:nvCxnSpPr>
        <p:spPr>
          <a:xfrm>
            <a:off x="2202864" y="2609440"/>
            <a:ext cx="5836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D1E9B5-FD3A-4161-80D8-0BFCC41A6B5A}"/>
              </a:ext>
            </a:extLst>
          </p:cNvPr>
          <p:cNvSpPr txBox="1"/>
          <p:nvPr/>
        </p:nvSpPr>
        <p:spPr>
          <a:xfrm>
            <a:off x="127626" y="3797056"/>
            <a:ext cx="213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찾기 기능 실시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10C24D9-7908-4272-AE80-3E9620F871F2}"/>
              </a:ext>
            </a:extLst>
          </p:cNvPr>
          <p:cNvGrpSpPr/>
          <p:nvPr/>
        </p:nvGrpSpPr>
        <p:grpSpPr>
          <a:xfrm>
            <a:off x="2918756" y="1279386"/>
            <a:ext cx="2843518" cy="3892689"/>
            <a:chOff x="791062" y="1597416"/>
            <a:chExt cx="3177360" cy="434970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4AA0BF6-E5F1-4BA2-A842-0B24267E6E68}"/>
                </a:ext>
              </a:extLst>
            </p:cNvPr>
            <p:cNvGrpSpPr/>
            <p:nvPr/>
          </p:nvGrpSpPr>
          <p:grpSpPr>
            <a:xfrm>
              <a:off x="791062" y="1597416"/>
              <a:ext cx="3177360" cy="4349709"/>
              <a:chOff x="762960" y="1684085"/>
              <a:chExt cx="3177360" cy="4349709"/>
            </a:xfrm>
          </p:grpSpPr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FBB1B01E-A573-48CF-93F7-B3CCD2DD9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14623CB0-75F1-404C-9ED9-775FAAAAFA3D}"/>
                  </a:ext>
                </a:extLst>
              </p:cNvPr>
              <p:cNvSpPr/>
              <p:nvPr/>
            </p:nvSpPr>
            <p:spPr>
              <a:xfrm>
                <a:off x="1221751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1233EEFA-A26D-4D3B-AF8B-08F233345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1502" y="2828189"/>
              <a:ext cx="1913633" cy="233374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97A66C5-13D1-43E0-8A3C-8D21A5DCD84C}"/>
                </a:ext>
              </a:extLst>
            </p:cNvPr>
            <p:cNvSpPr txBox="1"/>
            <p:nvPr/>
          </p:nvSpPr>
          <p:spPr>
            <a:xfrm>
              <a:off x="2751438" y="2892177"/>
              <a:ext cx="595759" cy="51586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6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6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30</a:t>
              </a:r>
              <a:r>
                <a:rPr lang="ko-KR" altLang="en-US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2641E66-C917-440F-A5CE-F2553FC7E611}"/>
                </a:ext>
              </a:extLst>
            </p:cNvPr>
            <p:cNvSpPr txBox="1"/>
            <p:nvPr/>
          </p:nvSpPr>
          <p:spPr>
            <a:xfrm>
              <a:off x="2712386" y="4577153"/>
              <a:ext cx="598287" cy="51586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4</a:t>
              </a:r>
              <a:r>
                <a:rPr lang="ko-KR" altLang="en-US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6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6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9A176D-443D-4BA4-8E4E-635A2DC39172}"/>
                </a:ext>
              </a:extLst>
            </p:cNvPr>
            <p:cNvSpPr txBox="1"/>
            <p:nvPr/>
          </p:nvSpPr>
          <p:spPr>
            <a:xfrm>
              <a:off x="1471502" y="2829051"/>
              <a:ext cx="592896" cy="51586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7</a:t>
              </a:r>
              <a:r>
                <a:rPr lang="ko-KR" altLang="en-US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6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6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18</a:t>
              </a:r>
              <a:r>
                <a:rPr lang="ko-KR" altLang="en-US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FE8206C-D802-42F9-936F-72C70272ACA9}"/>
                </a:ext>
              </a:extLst>
            </p:cNvPr>
            <p:cNvSpPr txBox="1"/>
            <p:nvPr/>
          </p:nvSpPr>
          <p:spPr>
            <a:xfrm>
              <a:off x="1583268" y="4110357"/>
              <a:ext cx="726874" cy="51586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36</a:t>
              </a:r>
              <a:r>
                <a:rPr lang="ko-KR" altLang="en-US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6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6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</a:t>
              </a:r>
              <a:r>
                <a:rPr lang="ko-KR" altLang="en-US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시간 </a:t>
              </a:r>
              <a:r>
                <a:rPr lang="en-US" altLang="ko-KR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30</a:t>
              </a:r>
              <a:r>
                <a:rPr lang="ko-KR" altLang="en-US" sz="6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21421570-C061-4872-93D3-D0AD45607EA2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 rot="5400000">
              <a:off x="2729770" y="3343794"/>
              <a:ext cx="255298" cy="383797"/>
            </a:xfrm>
            <a:prstGeom prst="bentConnector2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3362E813-45FC-4195-8267-2B1F2072D715}"/>
                </a:ext>
              </a:extLst>
            </p:cNvPr>
            <p:cNvCxnSpPr>
              <a:cxnSpLocks/>
              <a:stCxn id="89" idx="0"/>
            </p:cNvCxnSpPr>
            <p:nvPr/>
          </p:nvCxnSpPr>
          <p:spPr>
            <a:xfrm rot="16200000" flipV="1">
              <a:off x="1611165" y="3774818"/>
              <a:ext cx="543248" cy="127833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E2785791-86BB-4EDC-AFDB-473BA4D84703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rot="5400000" flipH="1" flipV="1">
              <a:off x="2964830" y="4411855"/>
              <a:ext cx="211998" cy="118599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0A70B0D-71F2-4A5F-AF78-EE367B256685}"/>
                </a:ext>
              </a:extLst>
            </p:cNvPr>
            <p:cNvSpPr txBox="1"/>
            <p:nvPr/>
          </p:nvSpPr>
          <p:spPr>
            <a:xfrm>
              <a:off x="1260220" y="2135864"/>
              <a:ext cx="2368807" cy="2923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찾기</a:t>
              </a:r>
              <a:endParaRPr lang="ko-KR" altLang="en-US" sz="10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7620FF-388C-4C8E-B975-2525C4138A8C}"/>
              </a:ext>
            </a:extLst>
          </p:cNvPr>
          <p:cNvGrpSpPr/>
          <p:nvPr/>
        </p:nvGrpSpPr>
        <p:grpSpPr>
          <a:xfrm>
            <a:off x="6634474" y="1279385"/>
            <a:ext cx="2843518" cy="3892689"/>
            <a:chOff x="6917104" y="1280809"/>
            <a:chExt cx="3177360" cy="4349709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DFCF76E4-5D74-4E5D-8624-CA4064398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104" y="1280809"/>
              <a:ext cx="3177360" cy="4349709"/>
            </a:xfrm>
            <a:prstGeom prst="rect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6D90CBE-E331-4C82-98C0-646E8712F9B1}"/>
                </a:ext>
              </a:extLst>
            </p:cNvPr>
            <p:cNvSpPr/>
            <p:nvPr/>
          </p:nvSpPr>
          <p:spPr>
            <a:xfrm>
              <a:off x="7368542" y="1804139"/>
              <a:ext cx="2381982" cy="3380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EDE9D4E-9275-4D84-AC51-68E6FE0B0963}"/>
                </a:ext>
              </a:extLst>
            </p:cNvPr>
            <p:cNvSpPr txBox="1"/>
            <p:nvPr/>
          </p:nvSpPr>
          <p:spPr>
            <a:xfrm>
              <a:off x="7386262" y="1819257"/>
              <a:ext cx="2368807" cy="2923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예약</a:t>
              </a:r>
              <a:endParaRPr lang="ko-KR" altLang="en-US" sz="10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883C717-0F73-4951-8B90-2F41EED6C317}"/>
                </a:ext>
              </a:extLst>
            </p:cNvPr>
            <p:cNvGrpSpPr/>
            <p:nvPr/>
          </p:nvGrpSpPr>
          <p:grpSpPr>
            <a:xfrm>
              <a:off x="7716803" y="3316951"/>
              <a:ext cx="1707724" cy="1031733"/>
              <a:chOff x="4930135" y="3439936"/>
              <a:chExt cx="1707724" cy="1031733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9ED610-1CDF-4EBC-B056-015F6F82B25C}"/>
                  </a:ext>
                </a:extLst>
              </p:cNvPr>
              <p:cNvSpPr txBox="1"/>
              <p:nvPr/>
            </p:nvSpPr>
            <p:spPr>
              <a:xfrm>
                <a:off x="4930135" y="3439936"/>
                <a:ext cx="1707724" cy="1031733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IBK </a:t>
                </a:r>
                <a:r>
                  <a:rPr lang="ko-KR" altLang="en-US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기업은행 한국산업기술대점</a:t>
                </a:r>
                <a:endParaRPr lang="en-US" altLang="ko-KR" sz="6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주소 </a:t>
                </a:r>
                <a:r>
                  <a:rPr lang="en-US" altLang="ko-KR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경기 시흥시 산기대학로 </a:t>
                </a:r>
                <a:r>
                  <a:rPr lang="en-US" altLang="ko-KR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237 </a:t>
                </a:r>
                <a:br>
                  <a:rPr lang="en-US" altLang="ko-KR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r>
                  <a:rPr lang="ko-KR" altLang="en-US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한국산업기술대학교</a:t>
                </a:r>
                <a:endParaRPr lang="en-US" altLang="ko-KR" sz="6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지번 경기 시흥시 정왕동 </a:t>
                </a:r>
                <a:r>
                  <a:rPr lang="en-US" altLang="ko-KR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2121-1</a:t>
                </a:r>
              </a:p>
              <a:p>
                <a:r>
                  <a:rPr lang="ko-KR" altLang="en-US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전화 </a:t>
                </a:r>
                <a:r>
                  <a:rPr lang="en-US" altLang="ko-KR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031-8041-1800</a:t>
                </a:r>
              </a:p>
              <a:p>
                <a:r>
                  <a:rPr lang="ko-KR" altLang="en-US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영업 </a:t>
                </a:r>
                <a:r>
                  <a:rPr lang="en-US" altLang="ko-KR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평일 </a:t>
                </a:r>
                <a:r>
                  <a:rPr lang="en-US" altLang="ko-KR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09:00 ~ 16:00</a:t>
                </a:r>
                <a:br>
                  <a:rPr lang="en-US" altLang="ko-KR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endParaRPr lang="en-US" altLang="ko-KR" sz="6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6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6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6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6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6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30</a:t>
                </a:r>
                <a:r>
                  <a:rPr lang="ko-KR" altLang="en-US" sz="6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C7465EED-F5FD-4589-945D-7BF3D756F550}"/>
                  </a:ext>
                </a:extLst>
              </p:cNvPr>
              <p:cNvSpPr/>
              <p:nvPr/>
            </p:nvSpPr>
            <p:spPr>
              <a:xfrm>
                <a:off x="5007748" y="3805491"/>
                <a:ext cx="210131" cy="111244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F129EDD7-3CD2-46C6-B18E-4BB652D43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2090" y="2565174"/>
              <a:ext cx="1858433" cy="488232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E8B2914-3C96-4B43-8395-DD7A5E6E2C6C}"/>
                </a:ext>
              </a:extLst>
            </p:cNvPr>
            <p:cNvSpPr txBox="1"/>
            <p:nvPr/>
          </p:nvSpPr>
          <p:spPr>
            <a:xfrm>
              <a:off x="7784133" y="4733375"/>
              <a:ext cx="514572" cy="2579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전화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1436B6A-EC86-48DD-A47D-14EFCEA045F9}"/>
                </a:ext>
              </a:extLst>
            </p:cNvPr>
            <p:cNvSpPr txBox="1"/>
            <p:nvPr/>
          </p:nvSpPr>
          <p:spPr>
            <a:xfrm>
              <a:off x="8548892" y="4726205"/>
              <a:ext cx="768332" cy="2579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예약하기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66070E0A-D478-4B0F-B91E-92538D6CB416}"/>
              </a:ext>
            </a:extLst>
          </p:cNvPr>
          <p:cNvSpPr txBox="1"/>
          <p:nvPr/>
        </p:nvSpPr>
        <p:spPr>
          <a:xfrm>
            <a:off x="2929492" y="5210760"/>
            <a:ext cx="2822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주변 은행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인원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&amp;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예상시간 표시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3DA87ED-6409-4C40-AE7E-D9CB28082561}"/>
              </a:ext>
            </a:extLst>
          </p:cNvPr>
          <p:cNvSpPr txBox="1"/>
          <p:nvPr/>
        </p:nvSpPr>
        <p:spPr>
          <a:xfrm>
            <a:off x="6645210" y="5234275"/>
            <a:ext cx="2822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선택 은행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정보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&amp;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예약하기 표시</a:t>
            </a: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747872A-1C7E-4EBC-A4B7-8A88DF232043}"/>
              </a:ext>
            </a:extLst>
          </p:cNvPr>
          <p:cNvCxnSpPr>
            <a:cxnSpLocks/>
          </p:cNvCxnSpPr>
          <p:nvPr/>
        </p:nvCxnSpPr>
        <p:spPr>
          <a:xfrm>
            <a:off x="5918108" y="2556224"/>
            <a:ext cx="5836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73C0242-35F3-40C1-B862-8A1CAF330936}"/>
              </a:ext>
            </a:extLst>
          </p:cNvPr>
          <p:cNvCxnSpPr>
            <a:cxnSpLocks/>
          </p:cNvCxnSpPr>
          <p:nvPr/>
        </p:nvCxnSpPr>
        <p:spPr>
          <a:xfrm>
            <a:off x="9613808" y="2558640"/>
            <a:ext cx="5836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CC9FC7-A218-4389-9545-81AB792C22B2}"/>
              </a:ext>
            </a:extLst>
          </p:cNvPr>
          <p:cNvSpPr txBox="1"/>
          <p:nvPr/>
        </p:nvSpPr>
        <p:spPr>
          <a:xfrm>
            <a:off x="10279832" y="1835585"/>
            <a:ext cx="18229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서버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예약정보 전달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DB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저장 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     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예약 결과 전송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</a:t>
            </a:r>
          </a:p>
          <a:p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F274AF6-9908-4E52-B957-E94C4E74E9C7}"/>
              </a:ext>
            </a:extLst>
          </p:cNvPr>
          <p:cNvCxnSpPr>
            <a:cxnSpLocks/>
          </p:cNvCxnSpPr>
          <p:nvPr/>
        </p:nvCxnSpPr>
        <p:spPr>
          <a:xfrm>
            <a:off x="10847186" y="2899530"/>
            <a:ext cx="0" cy="5789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3CBC8E6-5D8A-4758-B301-4970D74181A0}"/>
              </a:ext>
            </a:extLst>
          </p:cNvPr>
          <p:cNvGrpSpPr/>
          <p:nvPr/>
        </p:nvGrpSpPr>
        <p:grpSpPr>
          <a:xfrm>
            <a:off x="9972029" y="3639428"/>
            <a:ext cx="1837971" cy="2508949"/>
            <a:chOff x="9277460" y="1005273"/>
            <a:chExt cx="1769371" cy="250894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A2DD5D1-C6ED-4E8C-BB45-58BB2430D2CE}"/>
                </a:ext>
              </a:extLst>
            </p:cNvPr>
            <p:cNvGrpSpPr/>
            <p:nvPr/>
          </p:nvGrpSpPr>
          <p:grpSpPr>
            <a:xfrm>
              <a:off x="9277460" y="1005273"/>
              <a:ext cx="1769371" cy="2508949"/>
              <a:chOff x="4875748" y="1389208"/>
              <a:chExt cx="3700776" cy="5066249"/>
            </a:xfrm>
          </p:grpSpPr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7BB1C1D1-798A-478F-B5F5-629AA25F3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10E68E1-0C8C-4F0D-AC86-109EC69BD163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6A379A8-7DCD-4F34-B1F8-C247376DF574}"/>
                </a:ext>
              </a:extLst>
            </p:cNvPr>
            <p:cNvSpPr/>
            <p:nvPr/>
          </p:nvSpPr>
          <p:spPr>
            <a:xfrm>
              <a:off x="9525913" y="1304553"/>
              <a:ext cx="1320654" cy="1953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4A3A4DC-07D1-4DD2-8592-D76DC4FE0165}"/>
                </a:ext>
              </a:extLst>
            </p:cNvPr>
            <p:cNvSpPr txBox="1"/>
            <p:nvPr/>
          </p:nvSpPr>
          <p:spPr>
            <a:xfrm>
              <a:off x="9525913" y="1311154"/>
              <a:ext cx="1324961" cy="2000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6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4243845-3C23-4BEA-9422-83ECE4DAB361}"/>
                </a:ext>
              </a:extLst>
            </p:cNvPr>
            <p:cNvGrpSpPr/>
            <p:nvPr/>
          </p:nvGrpSpPr>
          <p:grpSpPr>
            <a:xfrm>
              <a:off x="9708570" y="2058462"/>
              <a:ext cx="1063872" cy="938720"/>
              <a:chOff x="4048969" y="1979156"/>
              <a:chExt cx="2725959" cy="3594883"/>
            </a:xfrm>
          </p:grpSpPr>
          <p:sp>
            <p:nvSpPr>
              <p:cNvPr id="63" name="모서리가 둥근 직사각형 28">
                <a:extLst>
                  <a:ext uri="{FF2B5EF4-FFF2-40B4-BE49-F238E27FC236}">
                    <a16:creationId xmlns:a16="http://schemas.microsoft.com/office/drawing/2014/main" id="{BDACDFD0-94DE-48E2-93FA-E57F0B384B9D}"/>
                  </a:ext>
                </a:extLst>
              </p:cNvPr>
              <p:cNvSpPr/>
              <p:nvPr/>
            </p:nvSpPr>
            <p:spPr>
              <a:xfrm>
                <a:off x="4048969" y="2923813"/>
                <a:ext cx="2467748" cy="2395856"/>
              </a:xfrm>
              <a:prstGeom prst="roundRect">
                <a:avLst>
                  <a:gd name="adj" fmla="val 23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64" name="모서리가 둥근 직사각형 29">
                <a:extLst>
                  <a:ext uri="{FF2B5EF4-FFF2-40B4-BE49-F238E27FC236}">
                    <a16:creationId xmlns:a16="http://schemas.microsoft.com/office/drawing/2014/main" id="{B54D80E0-C3DA-4993-A418-D3FEF89BA763}"/>
                  </a:ext>
                </a:extLst>
              </p:cNvPr>
              <p:cNvSpPr/>
              <p:nvPr/>
            </p:nvSpPr>
            <p:spPr>
              <a:xfrm>
                <a:off x="4048969" y="1992870"/>
                <a:ext cx="2467748" cy="922638"/>
              </a:xfrm>
              <a:prstGeom prst="roundRect">
                <a:avLst>
                  <a:gd name="adj" fmla="val 773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971F49D-8160-42F9-8626-383EFC38B1F6}"/>
                  </a:ext>
                </a:extLst>
              </p:cNvPr>
              <p:cNvSpPr txBox="1"/>
              <p:nvPr/>
            </p:nvSpPr>
            <p:spPr>
              <a:xfrm>
                <a:off x="5387796" y="1979156"/>
                <a:ext cx="1257075" cy="106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bg1"/>
                    </a:solidFill>
                  </a:rPr>
                  <a:t>112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E88F8A-6B62-4574-885E-6302743A3269}"/>
                  </a:ext>
                </a:extLst>
              </p:cNvPr>
              <p:cNvSpPr txBox="1"/>
              <p:nvPr/>
            </p:nvSpPr>
            <p:spPr>
              <a:xfrm>
                <a:off x="4130450" y="3242351"/>
                <a:ext cx="1453201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현재접수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64EACEF-2C12-436B-B3CA-F36F6BA8EA93}"/>
                  </a:ext>
                </a:extLst>
              </p:cNvPr>
              <p:cNvSpPr txBox="1"/>
              <p:nvPr/>
            </p:nvSpPr>
            <p:spPr>
              <a:xfrm>
                <a:off x="4142967" y="3809633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 대기 인원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B61DA61-9808-45C0-8615-ADA0F068CA15}"/>
                  </a:ext>
                </a:extLst>
              </p:cNvPr>
              <p:cNvSpPr txBox="1"/>
              <p:nvPr/>
            </p:nvSpPr>
            <p:spPr>
              <a:xfrm>
                <a:off x="4130450" y="4515156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예상 대기 시간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FDCBFCE-8DA4-4829-AF73-282BD1E10B1A}"/>
                  </a:ext>
                </a:extLst>
              </p:cNvPr>
              <p:cNvSpPr txBox="1"/>
              <p:nvPr/>
            </p:nvSpPr>
            <p:spPr>
              <a:xfrm>
                <a:off x="5776956" y="3951670"/>
                <a:ext cx="918216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</a:t>
                </a:r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5DC6C02-6242-4AF5-8D90-848986892094}"/>
                  </a:ext>
                </a:extLst>
              </p:cNvPr>
              <p:cNvSpPr txBox="1"/>
              <p:nvPr/>
            </p:nvSpPr>
            <p:spPr>
              <a:xfrm>
                <a:off x="5051387" y="4690055"/>
                <a:ext cx="1723541" cy="88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00:32:05</a:t>
                </a:r>
                <a:endParaRPr lang="ko-KR" altLang="en-US" sz="900" b="1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7CBEE78-47DD-497A-BCCA-A09FDE65C08D}"/>
                  </a:ext>
                </a:extLst>
              </p:cNvPr>
              <p:cNvSpPr txBox="1"/>
              <p:nvPr/>
            </p:nvSpPr>
            <p:spPr>
              <a:xfrm>
                <a:off x="4130450" y="2406397"/>
                <a:ext cx="1211419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bg1"/>
                    </a:solidFill>
                  </a:rPr>
                  <a:t>접수번호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BABC536-6016-4D77-BF3F-DE5A71B3EFDF}"/>
                  </a:ext>
                </a:extLst>
              </p:cNvPr>
              <p:cNvSpPr txBox="1"/>
              <p:nvPr/>
            </p:nvSpPr>
            <p:spPr>
              <a:xfrm>
                <a:off x="5600080" y="3126955"/>
                <a:ext cx="1174848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101</a:t>
                </a:r>
                <a:endParaRPr lang="ko-KR" altLang="en-US" sz="900" b="1" dirty="0"/>
              </a:p>
            </p:txBody>
          </p:sp>
        </p:grpSp>
        <p:sp>
          <p:nvSpPr>
            <p:cNvPr id="59" name="모서리가 둥근 직사각형 38">
              <a:extLst>
                <a:ext uri="{FF2B5EF4-FFF2-40B4-BE49-F238E27FC236}">
                  <a16:creationId xmlns:a16="http://schemas.microsoft.com/office/drawing/2014/main" id="{BC8E80BE-7B6D-40CD-8033-F1BABCBC69AF}"/>
                </a:ext>
              </a:extLst>
            </p:cNvPr>
            <p:cNvSpPr/>
            <p:nvPr/>
          </p:nvSpPr>
          <p:spPr>
            <a:xfrm>
              <a:off x="9703564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취소</a:t>
              </a:r>
              <a:endParaRPr lang="ko-KR" altLang="en-US" sz="500" dirty="0"/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5CBEB848-16DF-4FA1-9E7A-7E5F77D54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64558" y="1579337"/>
              <a:ext cx="795175" cy="21638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A2AD844-370A-4242-9DD7-2B725B4D0653}"/>
                </a:ext>
              </a:extLst>
            </p:cNvPr>
            <p:cNvSpPr txBox="1"/>
            <p:nvPr/>
          </p:nvSpPr>
          <p:spPr>
            <a:xfrm>
              <a:off x="9747574" y="1795608"/>
              <a:ext cx="12407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sp>
          <p:nvSpPr>
            <p:cNvPr id="62" name="모서리가 둥근 직사각형 38">
              <a:extLst>
                <a:ext uri="{FF2B5EF4-FFF2-40B4-BE49-F238E27FC236}">
                  <a16:creationId xmlns:a16="http://schemas.microsoft.com/office/drawing/2014/main" id="{BAF43D70-CCF4-4740-A84F-9C8F70D5B519}"/>
                </a:ext>
              </a:extLst>
            </p:cNvPr>
            <p:cNvSpPr/>
            <p:nvPr/>
          </p:nvSpPr>
          <p:spPr>
            <a:xfrm>
              <a:off x="10285027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연장</a:t>
              </a:r>
              <a:endParaRPr lang="ko-KR" altLang="en-US" sz="500" dirty="0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BE016B7-4FEF-47BB-A38B-F7049D621937}"/>
              </a:ext>
            </a:extLst>
          </p:cNvPr>
          <p:cNvSpPr txBox="1"/>
          <p:nvPr/>
        </p:nvSpPr>
        <p:spPr>
          <a:xfrm>
            <a:off x="9823420" y="6179155"/>
            <a:ext cx="213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     예약 완료</a:t>
            </a:r>
          </a:p>
        </p:txBody>
      </p:sp>
    </p:spTree>
    <p:extLst>
      <p:ext uri="{BB962C8B-B14F-4D97-AF65-F5344CB8AC3E}">
        <p14:creationId xmlns:p14="http://schemas.microsoft.com/office/powerpoint/2010/main" val="108897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대기 시간 산출 방법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7FD8B0-6EF6-498E-95FA-5C7F4C577CAC}"/>
              </a:ext>
            </a:extLst>
          </p:cNvPr>
          <p:cNvSpPr txBox="1"/>
          <p:nvPr/>
        </p:nvSpPr>
        <p:spPr>
          <a:xfrm>
            <a:off x="2779464" y="2182505"/>
            <a:ext cx="6633072" cy="24929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 1~10</a:t>
            </a:r>
            <a:r>
              <a:rPr lang="ko-KR" altLang="en-US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</a:t>
            </a:r>
            <a:r>
              <a:rPr lang="en-US" altLang="ko-KR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11</a:t>
            </a:r>
            <a:r>
              <a:rPr lang="ko-KR" altLang="en-US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</a:t>
            </a:r>
            <a:r>
              <a:rPr lang="en-US" altLang="ko-KR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~20</a:t>
            </a:r>
            <a:r>
              <a:rPr lang="ko-KR" altLang="en-US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</a:t>
            </a:r>
            <a:r>
              <a:rPr lang="en-US" altLang="ko-KR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21</a:t>
            </a:r>
            <a:r>
              <a:rPr lang="ko-KR" altLang="en-US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</a:t>
            </a:r>
            <a:r>
              <a:rPr lang="en-US" altLang="ko-KR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~30</a:t>
            </a:r>
            <a:r>
              <a:rPr lang="ko-KR" altLang="en-US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일로 구분을 두며</a:t>
            </a:r>
            <a:endParaRPr lang="en-US" altLang="ko-KR" sz="1600" kern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  </a:t>
            </a:r>
            <a:r>
              <a:rPr lang="ko-KR" altLang="en-US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이에 해당하는 요일에 대한 대기시간 산출</a:t>
            </a:r>
            <a:endParaRPr lang="en-US" altLang="ko-KR" sz="1600" kern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 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회원별 주로 사용하는 서비스의 평균치 산출</a:t>
            </a:r>
            <a:endParaRPr lang="en-US" altLang="ko-KR" sz="1200" kern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1-1. </a:t>
            </a:r>
            <a:r>
              <a:rPr lang="ko-KR" altLang="en-US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회원과 다음 회원의 서비스 제공 시작시간차를 서버에 저장</a:t>
            </a:r>
            <a:endParaRPr lang="en-US" altLang="ko-KR" sz="1200" kern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1-2. </a:t>
            </a:r>
            <a:r>
              <a:rPr lang="ko-KR" altLang="en-US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회원의 최근 </a:t>
            </a:r>
            <a:r>
              <a:rPr lang="en-US" altLang="ko-KR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ko-KR" altLang="en-US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번간 사용한 서비스 소모시간의 평균치 산출</a:t>
            </a:r>
            <a:endParaRPr lang="en-US" altLang="ko-KR" sz="1200" kern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2. </a:t>
            </a:r>
            <a:r>
              <a:rPr lang="ko-KR" altLang="en-US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산출한 데이터를 바탕으로 앞 순번 회원들의 예상 소모시간을 </a:t>
            </a:r>
            <a:endParaRPr lang="en-US" altLang="ko-KR" sz="1200" kern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 합산한</a:t>
            </a:r>
            <a:r>
              <a:rPr lang="en-US" altLang="ko-KR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뒤 </a:t>
            </a:r>
            <a:r>
              <a:rPr lang="en-US" altLang="ko-KR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+5, 10</a:t>
            </a:r>
            <a:r>
              <a:rPr lang="ko-KR" altLang="en-US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분을 더하여 예상 대기시간 산출ㅇ</a:t>
            </a:r>
            <a:endParaRPr lang="en-US" altLang="ko-KR" sz="1200" kern="0" dirty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164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거리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&amp;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시간 대비 은행 추천 기능</a:t>
            </a:r>
            <a:endParaRPr lang="ko-KR" altLang="en-US" sz="20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CD34349-55CC-4F06-B09E-7AE0AD025A08}"/>
              </a:ext>
            </a:extLst>
          </p:cNvPr>
          <p:cNvGrpSpPr/>
          <p:nvPr/>
        </p:nvGrpSpPr>
        <p:grpSpPr>
          <a:xfrm>
            <a:off x="269075" y="1279386"/>
            <a:ext cx="1774031" cy="2508950"/>
            <a:chOff x="2208476" y="1681590"/>
            <a:chExt cx="3177360" cy="434970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B6FBDBD-BA32-4595-9790-46FAC690B2A0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3384399F-8157-4250-A3D3-8FC816592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4304F44-3B23-40F9-AA66-6BA529A1A3BF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2BC479-6AC9-4425-BD18-D462A388FB9E}"/>
                </a:ext>
              </a:extLst>
            </p:cNvPr>
            <p:cNvSpPr txBox="1"/>
            <p:nvPr/>
          </p:nvSpPr>
          <p:spPr>
            <a:xfrm>
              <a:off x="2677633" y="2220038"/>
              <a:ext cx="2368807" cy="376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</a:rPr>
                <a:t> &amp;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No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endParaRPr lang="ko-KR" altLang="en-US" sz="10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E1121D8-7173-407F-9761-ABC2BFD344A5}"/>
                </a:ext>
              </a:extLst>
            </p:cNvPr>
            <p:cNvSpPr/>
            <p:nvPr/>
          </p:nvSpPr>
          <p:spPr>
            <a:xfrm>
              <a:off x="2874010" y="3567126"/>
              <a:ext cx="920750" cy="84069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은행</a:t>
              </a:r>
              <a:endParaRPr lang="en-US" altLang="ko-KR" sz="1100"/>
            </a:p>
            <a:p>
              <a:pPr algn="ctr"/>
              <a:r>
                <a:rPr lang="ko-KR" altLang="en-US" sz="1100"/>
                <a:t>찾기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63995E3-3A84-4570-B544-65200D5EC657}"/>
                </a:ext>
              </a:extLst>
            </p:cNvPr>
            <p:cNvSpPr/>
            <p:nvPr/>
          </p:nvSpPr>
          <p:spPr>
            <a:xfrm>
              <a:off x="3923267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QR</a:t>
              </a:r>
              <a:r>
                <a:rPr lang="ko-KR" altLang="en-US" sz="1100"/>
                <a:t>코드</a:t>
              </a:r>
              <a:endParaRPr lang="en-US" altLang="ko-KR" sz="110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4D791818-6A27-4E3A-B4A1-CC291C6F6CD0}"/>
                </a:ext>
              </a:extLst>
            </p:cNvPr>
            <p:cNvSpPr/>
            <p:nvPr/>
          </p:nvSpPr>
          <p:spPr>
            <a:xfrm>
              <a:off x="2867660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예약</a:t>
              </a:r>
              <a:endParaRPr lang="en-US" altLang="ko-KR" sz="1100"/>
            </a:p>
            <a:p>
              <a:pPr algn="ctr"/>
              <a:r>
                <a:rPr lang="ko-KR" altLang="en-US" sz="1100"/>
                <a:t>내역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78141AD-D9CA-45EE-BAA4-FEBF695B07F4}"/>
                </a:ext>
              </a:extLst>
            </p:cNvPr>
            <p:cNvSpPr/>
            <p:nvPr/>
          </p:nvSpPr>
          <p:spPr>
            <a:xfrm>
              <a:off x="3916917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추천</a:t>
              </a:r>
              <a:br>
                <a:rPr lang="en-US" altLang="ko-KR" sz="1100"/>
              </a:br>
              <a:r>
                <a:rPr lang="ko-KR" altLang="en-US" sz="1100"/>
                <a:t>상품</a:t>
              </a:r>
              <a:endParaRPr lang="en-US" altLang="ko-KR" sz="11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3733514-1CF1-48DE-BAEE-964DB79F8A90}"/>
                </a:ext>
              </a:extLst>
            </p:cNvPr>
            <p:cNvGrpSpPr/>
            <p:nvPr/>
          </p:nvGrpSpPr>
          <p:grpSpPr>
            <a:xfrm>
              <a:off x="3327283" y="2487945"/>
              <a:ext cx="1154300" cy="1154300"/>
              <a:chOff x="1222434" y="2942850"/>
              <a:chExt cx="2468199" cy="2468199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9E8438BE-DA26-4666-BDAF-48D3C3DC6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  <p:sp>
            <p:nvSpPr>
              <p:cNvPr id="45" name="곱하기 기호 44">
                <a:extLst>
                  <a:ext uri="{FF2B5EF4-FFF2-40B4-BE49-F238E27FC236}">
                    <a16:creationId xmlns:a16="http://schemas.microsoft.com/office/drawing/2014/main" id="{B431039E-CFFD-4286-B91E-335CA1ED69A2}"/>
                  </a:ext>
                </a:extLst>
              </p:cNvPr>
              <p:cNvSpPr/>
              <p:nvPr/>
            </p:nvSpPr>
            <p:spPr>
              <a:xfrm>
                <a:off x="1222434" y="2942850"/>
                <a:ext cx="2468199" cy="2468199"/>
              </a:xfrm>
              <a:prstGeom prst="mathMultiply">
                <a:avLst/>
              </a:prstGeom>
              <a:solidFill>
                <a:srgbClr val="C00000">
                  <a:alpha val="38000"/>
                </a:srgbClr>
              </a:solidFill>
              <a:ln w="3175" cap="rnd" cmpd="sng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D32938B-1711-425D-887F-2D7F73E29F61}"/>
              </a:ext>
            </a:extLst>
          </p:cNvPr>
          <p:cNvCxnSpPr>
            <a:cxnSpLocks/>
          </p:cNvCxnSpPr>
          <p:nvPr/>
        </p:nvCxnSpPr>
        <p:spPr>
          <a:xfrm>
            <a:off x="2202864" y="2609440"/>
            <a:ext cx="5836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D1E9B5-FD3A-4161-80D8-0BFCC41A6B5A}"/>
              </a:ext>
            </a:extLst>
          </p:cNvPr>
          <p:cNvSpPr txBox="1"/>
          <p:nvPr/>
        </p:nvSpPr>
        <p:spPr>
          <a:xfrm>
            <a:off x="67676" y="3907869"/>
            <a:ext cx="213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찾기 기능 실시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5DAF2E1-0C5D-41AE-946D-A93BBF65757C}"/>
              </a:ext>
            </a:extLst>
          </p:cNvPr>
          <p:cNvGrpSpPr/>
          <p:nvPr/>
        </p:nvGrpSpPr>
        <p:grpSpPr>
          <a:xfrm>
            <a:off x="2918640" y="1254145"/>
            <a:ext cx="3177360" cy="4349709"/>
            <a:chOff x="2208476" y="1681590"/>
            <a:chExt cx="3177360" cy="434970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A3DDEAA-C2BD-4B8F-B09B-4C012B225B86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85EC726B-E86E-44C2-979C-8C68E8DEF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05C2481C-123E-48DB-ABA7-02CF9AD48FB4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6C2F97-559C-4C18-93FA-A8EDA2FF072E}"/>
                </a:ext>
              </a:extLst>
            </p:cNvPr>
            <p:cNvGrpSpPr/>
            <p:nvPr/>
          </p:nvGrpSpPr>
          <p:grpSpPr>
            <a:xfrm>
              <a:off x="2902547" y="3188991"/>
              <a:ext cx="1903236" cy="1787104"/>
              <a:chOff x="2379211" y="932163"/>
              <a:chExt cx="7972148" cy="5486388"/>
            </a:xfrm>
          </p:grpSpPr>
          <p:pic>
            <p:nvPicPr>
              <p:cNvPr id="78" name="그림 77" descr="텍스트, 지도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E0F0CA15-3CE3-4E6A-9735-1F6E58612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9211" y="932163"/>
                <a:ext cx="7972148" cy="5486388"/>
              </a:xfrm>
              <a:prstGeom prst="rect">
                <a:avLst/>
              </a:prstGeom>
            </p:spPr>
          </p:pic>
          <p:pic>
            <p:nvPicPr>
              <p:cNvPr id="79" name="그래픽 78" descr="건물">
                <a:extLst>
                  <a:ext uri="{FF2B5EF4-FFF2-40B4-BE49-F238E27FC236}">
                    <a16:creationId xmlns:a16="http://schemas.microsoft.com/office/drawing/2014/main" id="{B160F9B0-1410-4935-BE84-9ED9E1BBF4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08307" y="3606553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80" name="그래픽 79" descr="건물">
                <a:extLst>
                  <a:ext uri="{FF2B5EF4-FFF2-40B4-BE49-F238E27FC236}">
                    <a16:creationId xmlns:a16="http://schemas.microsoft.com/office/drawing/2014/main" id="{B3744E88-528A-4A9B-A8A1-E484DF309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43635" y="2470955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81" name="그래픽 80" descr="건물">
                <a:extLst>
                  <a:ext uri="{FF2B5EF4-FFF2-40B4-BE49-F238E27FC236}">
                    <a16:creationId xmlns:a16="http://schemas.microsoft.com/office/drawing/2014/main" id="{32FC18A2-9E62-4B7D-842E-C09FE751F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46618" y="1594281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82" name="그래픽 81" descr="건물">
                <a:extLst>
                  <a:ext uri="{FF2B5EF4-FFF2-40B4-BE49-F238E27FC236}">
                    <a16:creationId xmlns:a16="http://schemas.microsoft.com/office/drawing/2014/main" id="{ECE32839-A645-44CF-AE85-6290BDA68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17907" y="219389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83" name="그래픽 82" descr="건물">
                <a:extLst>
                  <a:ext uri="{FF2B5EF4-FFF2-40B4-BE49-F238E27FC236}">
                    <a16:creationId xmlns:a16="http://schemas.microsoft.com/office/drawing/2014/main" id="{88E93B1A-16BB-49A9-BFB6-1B49F6239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26494" y="4063753"/>
                <a:ext cx="457200" cy="457200"/>
              </a:xfrm>
              <a:prstGeom prst="rect">
                <a:avLst/>
              </a:prstGeom>
            </p:spPr>
          </p:pic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CF073548-F031-479E-ADD7-2800B9EB1A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1651" y="1982696"/>
                <a:ext cx="954349" cy="547261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8F71C6D0-54A9-440F-8603-FF527688E801}"/>
                  </a:ext>
                </a:extLst>
              </p:cNvPr>
              <p:cNvCxnSpPr>
                <a:cxnSpLocks/>
                <a:endCxn id="83" idx="0"/>
              </p:cNvCxnSpPr>
              <p:nvPr/>
            </p:nvCxnSpPr>
            <p:spPr>
              <a:xfrm>
                <a:off x="5023362" y="2928155"/>
                <a:ext cx="31732" cy="1135598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870F3261-C0BB-400F-A43F-16CEA2A3C8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94016" y="1927938"/>
                <a:ext cx="1023892" cy="426861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FD692BEC-2450-42ED-B81E-02D7410AC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7651" y="2713599"/>
                <a:ext cx="518856" cy="892954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525DDDDC-F1F7-42C6-83E3-0553C6CA1DBA}"/>
                  </a:ext>
                </a:extLst>
              </p:cNvPr>
              <p:cNvCxnSpPr>
                <a:cxnSpLocks/>
                <a:endCxn id="79" idx="1"/>
              </p:cNvCxnSpPr>
              <p:nvPr/>
            </p:nvCxnSpPr>
            <p:spPr>
              <a:xfrm flipV="1">
                <a:off x="5200835" y="3835153"/>
                <a:ext cx="1707472" cy="45720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4F167B7-C57C-4407-A98E-B58507E48D0A}"/>
                </a:ext>
              </a:extLst>
            </p:cNvPr>
            <p:cNvSpPr txBox="1"/>
            <p:nvPr/>
          </p:nvSpPr>
          <p:spPr>
            <a:xfrm>
              <a:off x="4324894" y="2789886"/>
              <a:ext cx="595759" cy="5847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30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A53EAB-BB23-4FDA-A332-51AD69CEAD8D}"/>
                </a:ext>
              </a:extLst>
            </p:cNvPr>
            <p:cNvSpPr txBox="1"/>
            <p:nvPr/>
          </p:nvSpPr>
          <p:spPr>
            <a:xfrm>
              <a:off x="4429890" y="3590604"/>
              <a:ext cx="601822" cy="5847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22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시간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EBD5E44-9134-4B8A-ABBE-56C246D22AA5}"/>
                </a:ext>
              </a:extLst>
            </p:cNvPr>
            <p:cNvSpPr txBox="1"/>
            <p:nvPr/>
          </p:nvSpPr>
          <p:spPr>
            <a:xfrm>
              <a:off x="4048990" y="4549031"/>
              <a:ext cx="598288" cy="584775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4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B3776DC-79F5-4B08-B32F-07D23743423A}"/>
                </a:ext>
              </a:extLst>
            </p:cNvPr>
            <p:cNvSpPr txBox="1"/>
            <p:nvPr/>
          </p:nvSpPr>
          <p:spPr>
            <a:xfrm>
              <a:off x="2735891" y="3067617"/>
              <a:ext cx="592896" cy="5847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7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18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1DC9245-47E3-490E-BCB4-EAE20E2F5B1F}"/>
                </a:ext>
              </a:extLst>
            </p:cNvPr>
            <p:cNvSpPr txBox="1"/>
            <p:nvPr/>
          </p:nvSpPr>
          <p:spPr>
            <a:xfrm>
              <a:off x="2740145" y="4583564"/>
              <a:ext cx="726874" cy="5847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36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30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714E89FD-D8E3-46FF-85A4-5FDA280AFB20}"/>
                </a:ext>
              </a:extLst>
            </p:cNvPr>
            <p:cNvCxnSpPr>
              <a:cxnSpLocks/>
              <a:stCxn id="58" idx="2"/>
              <a:endCxn id="80" idx="1"/>
            </p:cNvCxnSpPr>
            <p:nvPr/>
          </p:nvCxnSpPr>
          <p:spPr>
            <a:xfrm rot="16200000" flipH="1">
              <a:off x="3193530" y="3491201"/>
              <a:ext cx="112299" cy="434680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D5B8120F-C5C3-457E-AF52-84A3CA634794}"/>
                </a:ext>
              </a:extLst>
            </p:cNvPr>
            <p:cNvCxnSpPr>
              <a:cxnSpLocks/>
              <a:stCxn id="55" idx="2"/>
              <a:endCxn id="81" idx="3"/>
            </p:cNvCxnSpPr>
            <p:nvPr/>
          </p:nvCxnSpPr>
          <p:spPr>
            <a:xfrm rot="5400000">
              <a:off x="4202773" y="3059126"/>
              <a:ext cx="104467" cy="735537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EC24880F-033D-4766-A5D6-397CEC1D4450}"/>
                </a:ext>
              </a:extLst>
            </p:cNvPr>
            <p:cNvCxnSpPr>
              <a:cxnSpLocks/>
              <a:endCxn id="82" idx="3"/>
            </p:cNvCxnSpPr>
            <p:nvPr/>
          </p:nvCxnSpPr>
          <p:spPr>
            <a:xfrm rot="10800000">
              <a:off x="4238486" y="3674445"/>
              <a:ext cx="253710" cy="48691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5D962040-442E-40C6-8F9D-92561FE8BBCB}"/>
                </a:ext>
              </a:extLst>
            </p:cNvPr>
            <p:cNvCxnSpPr/>
            <p:nvPr/>
          </p:nvCxnSpPr>
          <p:spPr>
            <a:xfrm flipV="1">
              <a:off x="2926627" y="4291004"/>
              <a:ext cx="565632" cy="292560"/>
            </a:xfrm>
            <a:prstGeom prst="bentConnector3">
              <a:avLst>
                <a:gd name="adj1" fmla="val 11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0977D14E-764A-4F2A-912A-78DC97E362FE}"/>
                </a:ext>
              </a:extLst>
            </p:cNvPr>
            <p:cNvCxnSpPr>
              <a:cxnSpLocks/>
              <a:stCxn id="57" idx="0"/>
              <a:endCxn id="79" idx="3"/>
            </p:cNvCxnSpPr>
            <p:nvPr/>
          </p:nvCxnSpPr>
          <p:spPr>
            <a:xfrm rot="16200000" flipV="1">
              <a:off x="4013326" y="4214223"/>
              <a:ext cx="414437" cy="255180"/>
            </a:xfrm>
            <a:prstGeom prst="bentConnector2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FE3A8489-FB4B-44C9-826D-C1807E3363C9}"/>
                </a:ext>
              </a:extLst>
            </p:cNvPr>
            <p:cNvSpPr/>
            <p:nvPr/>
          </p:nvSpPr>
          <p:spPr>
            <a:xfrm>
              <a:off x="3569074" y="3773250"/>
              <a:ext cx="162630" cy="460542"/>
            </a:xfrm>
            <a:custGeom>
              <a:avLst/>
              <a:gdLst>
                <a:gd name="connsiteX0" fmla="*/ 0 w 674911"/>
                <a:gd name="connsiteY0" fmla="*/ 0 h 1429305"/>
                <a:gd name="connsiteX1" fmla="*/ 674703 w 674911"/>
                <a:gd name="connsiteY1" fmla="*/ 452761 h 1429305"/>
                <a:gd name="connsiteX2" fmla="*/ 71021 w 674911"/>
                <a:gd name="connsiteY2" fmla="*/ 1429305 h 142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4911" h="1429305">
                  <a:moveTo>
                    <a:pt x="0" y="0"/>
                  </a:moveTo>
                  <a:cubicBezTo>
                    <a:pt x="331433" y="107271"/>
                    <a:pt x="662866" y="214543"/>
                    <a:pt x="674703" y="452761"/>
                  </a:cubicBezTo>
                  <a:cubicBezTo>
                    <a:pt x="686540" y="690979"/>
                    <a:pt x="190869" y="1262109"/>
                    <a:pt x="71021" y="142930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AA52CA1E-31D9-4AFC-A4E0-87DAE7E94E42}"/>
                </a:ext>
              </a:extLst>
            </p:cNvPr>
            <p:cNvSpPr/>
            <p:nvPr/>
          </p:nvSpPr>
          <p:spPr>
            <a:xfrm>
              <a:off x="3565728" y="3722340"/>
              <a:ext cx="583666" cy="81634"/>
            </a:xfrm>
            <a:custGeom>
              <a:avLst/>
              <a:gdLst>
                <a:gd name="connsiteX0" fmla="*/ 0 w 2422187"/>
                <a:gd name="connsiteY0" fmla="*/ 48638 h 253355"/>
                <a:gd name="connsiteX1" fmla="*/ 1225685 w 2422187"/>
                <a:gd name="connsiteY1" fmla="*/ 252919 h 253355"/>
                <a:gd name="connsiteX2" fmla="*/ 2422187 w 2422187"/>
                <a:gd name="connsiteY2" fmla="*/ 0 h 25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2187" h="253355">
                  <a:moveTo>
                    <a:pt x="0" y="48638"/>
                  </a:moveTo>
                  <a:cubicBezTo>
                    <a:pt x="410993" y="154831"/>
                    <a:pt x="821987" y="261025"/>
                    <a:pt x="1225685" y="252919"/>
                  </a:cubicBezTo>
                  <a:cubicBezTo>
                    <a:pt x="1629383" y="244813"/>
                    <a:pt x="2237361" y="58366"/>
                    <a:pt x="2422187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506FDC1-B7AE-462F-8B49-F7A16F65CCE9}"/>
                </a:ext>
              </a:extLst>
            </p:cNvPr>
            <p:cNvSpPr/>
            <p:nvPr/>
          </p:nvSpPr>
          <p:spPr>
            <a:xfrm>
              <a:off x="3568072" y="3747414"/>
              <a:ext cx="450055" cy="338514"/>
            </a:xfrm>
            <a:custGeom>
              <a:avLst/>
              <a:gdLst>
                <a:gd name="connsiteX0" fmla="*/ 0 w 1867710"/>
                <a:gd name="connsiteY0" fmla="*/ 0 h 1050588"/>
                <a:gd name="connsiteX1" fmla="*/ 1400783 w 1867710"/>
                <a:gd name="connsiteY1" fmla="*/ 476656 h 1050588"/>
                <a:gd name="connsiteX2" fmla="*/ 1867710 w 1867710"/>
                <a:gd name="connsiteY2" fmla="*/ 1050588 h 10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7710" h="1050588">
                  <a:moveTo>
                    <a:pt x="0" y="0"/>
                  </a:moveTo>
                  <a:cubicBezTo>
                    <a:pt x="544749" y="150779"/>
                    <a:pt x="1089498" y="301558"/>
                    <a:pt x="1400783" y="476656"/>
                  </a:cubicBezTo>
                  <a:cubicBezTo>
                    <a:pt x="1712068" y="651754"/>
                    <a:pt x="1708825" y="967903"/>
                    <a:pt x="1867710" y="105058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406ABB2E-5FF3-44C0-842B-4BFA4F6FE940}"/>
                </a:ext>
              </a:extLst>
            </p:cNvPr>
            <p:cNvSpPr/>
            <p:nvPr/>
          </p:nvSpPr>
          <p:spPr>
            <a:xfrm>
              <a:off x="3584152" y="3571889"/>
              <a:ext cx="354383" cy="661356"/>
            </a:xfrm>
            <a:custGeom>
              <a:avLst/>
              <a:gdLst>
                <a:gd name="connsiteX0" fmla="*/ 1100587 w 1470675"/>
                <a:gd name="connsiteY0" fmla="*/ 0 h 2052536"/>
                <a:gd name="connsiteX1" fmla="*/ 1411872 w 1470675"/>
                <a:gd name="connsiteY1" fmla="*/ 836578 h 2052536"/>
                <a:gd name="connsiteX2" fmla="*/ 59727 w 1470675"/>
                <a:gd name="connsiteY2" fmla="*/ 2052536 h 205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0675" h="2052536">
                  <a:moveTo>
                    <a:pt x="1100587" y="0"/>
                  </a:moveTo>
                  <a:cubicBezTo>
                    <a:pt x="1342968" y="247244"/>
                    <a:pt x="1585349" y="494489"/>
                    <a:pt x="1411872" y="836578"/>
                  </a:cubicBezTo>
                  <a:cubicBezTo>
                    <a:pt x="1238395" y="1178667"/>
                    <a:pt x="-321273" y="2042808"/>
                    <a:pt x="59727" y="205253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F197F8-C8E7-49FA-877D-694BD1046F07}"/>
                </a:ext>
              </a:extLst>
            </p:cNvPr>
            <p:cNvSpPr txBox="1"/>
            <p:nvPr/>
          </p:nvSpPr>
          <p:spPr>
            <a:xfrm>
              <a:off x="2677634" y="2220038"/>
              <a:ext cx="236880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찾기</a:t>
              </a:r>
              <a:endParaRPr lang="ko-KR" altLang="en-US" sz="11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375C6879-95FB-4096-84E3-9A63E9A119F9}"/>
                </a:ext>
              </a:extLst>
            </p:cNvPr>
            <p:cNvGrpSpPr/>
            <p:nvPr/>
          </p:nvGrpSpPr>
          <p:grpSpPr>
            <a:xfrm>
              <a:off x="2790361" y="3196452"/>
              <a:ext cx="2296347" cy="1192983"/>
              <a:chOff x="5666332" y="3196452"/>
              <a:chExt cx="2296347" cy="1192983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410B3B4-B8B1-44C6-ACB5-F79A57B8154D}"/>
                  </a:ext>
                </a:extLst>
              </p:cNvPr>
              <p:cNvSpPr/>
              <p:nvPr/>
            </p:nvSpPr>
            <p:spPr>
              <a:xfrm>
                <a:off x="5666332" y="3196452"/>
                <a:ext cx="2130560" cy="119298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E2D12FA-0A19-4013-B690-F9CD674288E4}"/>
                  </a:ext>
                </a:extLst>
              </p:cNvPr>
              <p:cNvSpPr txBox="1"/>
              <p:nvPr/>
            </p:nvSpPr>
            <p:spPr>
              <a:xfrm>
                <a:off x="5787369" y="3259626"/>
                <a:ext cx="21753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현 위치와 대기시간을 고려 </a:t>
                </a:r>
                <a:br>
                  <a:rPr lang="en-US" altLang="ko-KR" sz="11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</a:br>
                <a:r>
                  <a:rPr lang="ko-KR" altLang="en-US" sz="11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정왕점을 추천 드립니다</a:t>
                </a:r>
                <a:r>
                  <a:rPr lang="en-US" altLang="ko-KR" sz="11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.</a:t>
                </a:r>
                <a:endParaRPr lang="ko-KR" altLang="en-US" sz="11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6719BD-A3B2-4E6B-A71E-6A19E1FBDF9F}"/>
                  </a:ext>
                </a:extLst>
              </p:cNvPr>
              <p:cNvSpPr txBox="1"/>
              <p:nvPr/>
            </p:nvSpPr>
            <p:spPr>
              <a:xfrm>
                <a:off x="6095881" y="3745362"/>
                <a:ext cx="17772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예약하시겠습니까</a:t>
                </a:r>
                <a:r>
                  <a:rPr lang="en-US" altLang="ko-KR" sz="105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?</a:t>
                </a:r>
                <a:endParaRPr lang="ko-KR" altLang="en-US" sz="105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4E5CCFD-5752-4D18-AE12-6A44B3B3AFA1}"/>
                  </a:ext>
                </a:extLst>
              </p:cNvPr>
              <p:cNvSpPr/>
              <p:nvPr/>
            </p:nvSpPr>
            <p:spPr>
              <a:xfrm>
                <a:off x="5713131" y="4080331"/>
                <a:ext cx="975566" cy="26722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DCAC555-1D83-494D-BF2C-08AD6D787D98}"/>
                  </a:ext>
                </a:extLst>
              </p:cNvPr>
              <p:cNvSpPr/>
              <p:nvPr/>
            </p:nvSpPr>
            <p:spPr>
              <a:xfrm>
                <a:off x="6764897" y="4081860"/>
                <a:ext cx="975566" cy="26722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8EF3AEB-4169-4269-A753-9A098DF23AEF}"/>
                  </a:ext>
                </a:extLst>
              </p:cNvPr>
              <p:cNvSpPr txBox="1"/>
              <p:nvPr/>
            </p:nvSpPr>
            <p:spPr>
              <a:xfrm>
                <a:off x="6039331" y="4061718"/>
                <a:ext cx="4054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>
                    <a:latin typeface="+mj-lt"/>
                    <a:ea typeface="a가시고기L" panose="02020600000000000000" pitchFamily="18" charset="-127"/>
                  </a:rPr>
                  <a:t>예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57B3371-513E-4C48-909E-4953489F7286}"/>
                  </a:ext>
                </a:extLst>
              </p:cNvPr>
              <p:cNvSpPr txBox="1"/>
              <p:nvPr/>
            </p:nvSpPr>
            <p:spPr>
              <a:xfrm>
                <a:off x="6963519" y="4063116"/>
                <a:ext cx="66728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>
                    <a:latin typeface="+mj-lt"/>
                    <a:ea typeface="a가시고기L" panose="02020600000000000000" pitchFamily="18" charset="-127"/>
                  </a:rPr>
                  <a:t>아니오</a:t>
                </a:r>
              </a:p>
            </p:txBody>
          </p:sp>
        </p:grpSp>
      </p:grp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30B2ED6-7810-4854-BA52-68A9F603B9F3}"/>
              </a:ext>
            </a:extLst>
          </p:cNvPr>
          <p:cNvCxnSpPr>
            <a:cxnSpLocks/>
          </p:cNvCxnSpPr>
          <p:nvPr/>
        </p:nvCxnSpPr>
        <p:spPr>
          <a:xfrm>
            <a:off x="6409906" y="2682875"/>
            <a:ext cx="5836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567FF7F-B83C-4FC0-A7D3-BE3D1F5B0BC8}"/>
              </a:ext>
            </a:extLst>
          </p:cNvPr>
          <p:cNvCxnSpPr>
            <a:cxnSpLocks/>
          </p:cNvCxnSpPr>
          <p:nvPr/>
        </p:nvCxnSpPr>
        <p:spPr>
          <a:xfrm>
            <a:off x="6409906" y="4413973"/>
            <a:ext cx="583672" cy="2539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92D407-0EEC-4A64-A95C-74A46B2ECCD0}"/>
              </a:ext>
            </a:extLst>
          </p:cNvPr>
          <p:cNvSpPr txBox="1"/>
          <p:nvPr/>
        </p:nvSpPr>
        <p:spPr>
          <a:xfrm>
            <a:off x="6544148" y="2849147"/>
            <a:ext cx="426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예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79192A1-4D3E-4A05-BE63-0FB3B4A70B77}"/>
              </a:ext>
            </a:extLst>
          </p:cNvPr>
          <p:cNvSpPr txBox="1"/>
          <p:nvPr/>
        </p:nvSpPr>
        <p:spPr>
          <a:xfrm>
            <a:off x="6409906" y="4729314"/>
            <a:ext cx="890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아니오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73FA890-91FC-4737-86F2-5F7FBABC80F1}"/>
              </a:ext>
            </a:extLst>
          </p:cNvPr>
          <p:cNvGrpSpPr/>
          <p:nvPr/>
        </p:nvGrpSpPr>
        <p:grpSpPr>
          <a:xfrm>
            <a:off x="7498788" y="3856075"/>
            <a:ext cx="2139119" cy="2928388"/>
            <a:chOff x="791062" y="1597416"/>
            <a:chExt cx="3177360" cy="4349709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1FBD92DE-188A-4BC1-A2C5-0A6CC3BCFDEF}"/>
                </a:ext>
              </a:extLst>
            </p:cNvPr>
            <p:cNvGrpSpPr/>
            <p:nvPr/>
          </p:nvGrpSpPr>
          <p:grpSpPr>
            <a:xfrm>
              <a:off x="791062" y="1597416"/>
              <a:ext cx="3177360" cy="4349709"/>
              <a:chOff x="762960" y="1684085"/>
              <a:chExt cx="3177360" cy="4349709"/>
            </a:xfrm>
          </p:grpSpPr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27DC7837-3557-4431-A84C-B8F93A523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85420E0-82F1-45D4-A40B-25EB39396DB4}"/>
                  </a:ext>
                </a:extLst>
              </p:cNvPr>
              <p:cNvSpPr/>
              <p:nvPr/>
            </p:nvSpPr>
            <p:spPr>
              <a:xfrm>
                <a:off x="1221751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DAB4C7FB-4AB5-4DD1-A02C-2543EBE4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1502" y="2828189"/>
              <a:ext cx="1913633" cy="2333740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7CADE78-682F-46E5-99B0-DAFAC73EFB9B}"/>
                </a:ext>
              </a:extLst>
            </p:cNvPr>
            <p:cNvSpPr txBox="1"/>
            <p:nvPr/>
          </p:nvSpPr>
          <p:spPr>
            <a:xfrm>
              <a:off x="2751437" y="2892177"/>
              <a:ext cx="595759" cy="4898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30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D846C8F-9448-4871-B1C7-ADBB24CB496F}"/>
                </a:ext>
              </a:extLst>
            </p:cNvPr>
            <p:cNvSpPr txBox="1"/>
            <p:nvPr/>
          </p:nvSpPr>
          <p:spPr>
            <a:xfrm>
              <a:off x="2712386" y="4577152"/>
              <a:ext cx="598287" cy="4898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4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21661B0-9662-407B-BE6C-614980D809C5}"/>
                </a:ext>
              </a:extLst>
            </p:cNvPr>
            <p:cNvSpPr txBox="1"/>
            <p:nvPr/>
          </p:nvSpPr>
          <p:spPr>
            <a:xfrm>
              <a:off x="1471502" y="2829050"/>
              <a:ext cx="592896" cy="4898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7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18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C2F67E7-8C49-4FAD-814C-5B289DD5908E}"/>
                </a:ext>
              </a:extLst>
            </p:cNvPr>
            <p:cNvSpPr txBox="1"/>
            <p:nvPr/>
          </p:nvSpPr>
          <p:spPr>
            <a:xfrm>
              <a:off x="1583269" y="4110357"/>
              <a:ext cx="726875" cy="4898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36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30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DBFAB354-898F-445E-8A7B-BF3B0600E37F}"/>
                </a:ext>
              </a:extLst>
            </p:cNvPr>
            <p:cNvCxnSpPr>
              <a:cxnSpLocks/>
              <a:stCxn id="92" idx="2"/>
            </p:cNvCxnSpPr>
            <p:nvPr/>
          </p:nvCxnSpPr>
          <p:spPr>
            <a:xfrm rot="5400000">
              <a:off x="2716759" y="3330783"/>
              <a:ext cx="281321" cy="383797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7CBBFFAD-20CB-47AF-A8F4-8E8A2A927EEB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rot="16200000" flipV="1">
              <a:off x="1611170" y="3774819"/>
              <a:ext cx="543245" cy="127830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연결선: 꺾임 97">
              <a:extLst>
                <a:ext uri="{FF2B5EF4-FFF2-40B4-BE49-F238E27FC236}">
                  <a16:creationId xmlns:a16="http://schemas.microsoft.com/office/drawing/2014/main" id="{2689DFCB-252F-4BD3-B13A-44BF5C957A2D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rot="5400000" flipH="1" flipV="1">
              <a:off x="2964832" y="4411858"/>
              <a:ext cx="211994" cy="118599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F922D7-5B86-4B64-A41D-840393EE54FF}"/>
                </a:ext>
              </a:extLst>
            </p:cNvPr>
            <p:cNvSpPr txBox="1"/>
            <p:nvPr/>
          </p:nvSpPr>
          <p:spPr>
            <a:xfrm>
              <a:off x="1260220" y="2135865"/>
              <a:ext cx="2368807" cy="3339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찾기</a:t>
              </a:r>
              <a:endParaRPr lang="ko-KR" altLang="en-US" sz="8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4151D1C-7EAA-4597-9857-F1CED0CE88F4}"/>
              </a:ext>
            </a:extLst>
          </p:cNvPr>
          <p:cNvSpPr txBox="1"/>
          <p:nvPr/>
        </p:nvSpPr>
        <p:spPr>
          <a:xfrm>
            <a:off x="9880833" y="4977038"/>
            <a:ext cx="219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찾기기능 실시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D9969C6E-B5AC-4B0F-AEF5-79423C65268B}"/>
              </a:ext>
            </a:extLst>
          </p:cNvPr>
          <p:cNvGrpSpPr/>
          <p:nvPr/>
        </p:nvGrpSpPr>
        <p:grpSpPr>
          <a:xfrm>
            <a:off x="7459167" y="714751"/>
            <a:ext cx="2140939" cy="2922520"/>
            <a:chOff x="9277460" y="1005273"/>
            <a:chExt cx="1769371" cy="2508949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D05146D7-651A-4994-A527-70FC54DF43C2}"/>
                </a:ext>
              </a:extLst>
            </p:cNvPr>
            <p:cNvGrpSpPr/>
            <p:nvPr/>
          </p:nvGrpSpPr>
          <p:grpSpPr>
            <a:xfrm>
              <a:off x="9277460" y="1005273"/>
              <a:ext cx="1769371" cy="2508949"/>
              <a:chOff x="4875748" y="1389208"/>
              <a:chExt cx="3700776" cy="5066249"/>
            </a:xfrm>
          </p:grpSpPr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0B007D6C-AFC9-449B-85C7-6BE40A4BF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E1202FEB-A025-48B7-BFD4-3504DD9EFB46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D7229BE-CF8F-4C17-9DB6-6C119CF23D42}"/>
                </a:ext>
              </a:extLst>
            </p:cNvPr>
            <p:cNvSpPr/>
            <p:nvPr/>
          </p:nvSpPr>
          <p:spPr>
            <a:xfrm>
              <a:off x="9525913" y="1304553"/>
              <a:ext cx="1320654" cy="1953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58B7CF9-8BA3-43E6-95C0-7CD4903D8447}"/>
                </a:ext>
              </a:extLst>
            </p:cNvPr>
            <p:cNvSpPr txBox="1"/>
            <p:nvPr/>
          </p:nvSpPr>
          <p:spPr>
            <a:xfrm>
              <a:off x="9525913" y="1311154"/>
              <a:ext cx="1324961" cy="2000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6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3F0580DC-25DB-42E5-8D5B-529C998CE600}"/>
                </a:ext>
              </a:extLst>
            </p:cNvPr>
            <p:cNvGrpSpPr/>
            <p:nvPr/>
          </p:nvGrpSpPr>
          <p:grpSpPr>
            <a:xfrm>
              <a:off x="9708570" y="2058462"/>
              <a:ext cx="1063872" cy="938720"/>
              <a:chOff x="4048969" y="1979156"/>
              <a:chExt cx="2725959" cy="3594883"/>
            </a:xfrm>
          </p:grpSpPr>
          <p:sp>
            <p:nvSpPr>
              <p:cNvPr id="116" name="모서리가 둥근 직사각형 28">
                <a:extLst>
                  <a:ext uri="{FF2B5EF4-FFF2-40B4-BE49-F238E27FC236}">
                    <a16:creationId xmlns:a16="http://schemas.microsoft.com/office/drawing/2014/main" id="{C316703C-FFD3-439F-997B-5BBDF7E8D4EA}"/>
                  </a:ext>
                </a:extLst>
              </p:cNvPr>
              <p:cNvSpPr/>
              <p:nvPr/>
            </p:nvSpPr>
            <p:spPr>
              <a:xfrm>
                <a:off x="4048969" y="2923813"/>
                <a:ext cx="2467748" cy="2395856"/>
              </a:xfrm>
              <a:prstGeom prst="roundRect">
                <a:avLst>
                  <a:gd name="adj" fmla="val 23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17" name="모서리가 둥근 직사각형 29">
                <a:extLst>
                  <a:ext uri="{FF2B5EF4-FFF2-40B4-BE49-F238E27FC236}">
                    <a16:creationId xmlns:a16="http://schemas.microsoft.com/office/drawing/2014/main" id="{F1E10F9C-4B1F-438B-B755-CAA01390A50C}"/>
                  </a:ext>
                </a:extLst>
              </p:cNvPr>
              <p:cNvSpPr/>
              <p:nvPr/>
            </p:nvSpPr>
            <p:spPr>
              <a:xfrm>
                <a:off x="4048969" y="1992870"/>
                <a:ext cx="2467748" cy="922638"/>
              </a:xfrm>
              <a:prstGeom prst="roundRect">
                <a:avLst>
                  <a:gd name="adj" fmla="val 773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71D2F3B-8735-4815-8A52-BD5759DF756A}"/>
                  </a:ext>
                </a:extLst>
              </p:cNvPr>
              <p:cNvSpPr txBox="1"/>
              <p:nvPr/>
            </p:nvSpPr>
            <p:spPr>
              <a:xfrm>
                <a:off x="5387796" y="1979156"/>
                <a:ext cx="1257075" cy="106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bg1"/>
                    </a:solidFill>
                  </a:rPr>
                  <a:t>112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8CA785C-D6B2-4FFF-853C-BA8B9AB04411}"/>
                  </a:ext>
                </a:extLst>
              </p:cNvPr>
              <p:cNvSpPr txBox="1"/>
              <p:nvPr/>
            </p:nvSpPr>
            <p:spPr>
              <a:xfrm>
                <a:off x="4130450" y="3242351"/>
                <a:ext cx="1453201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현재접수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8365E7F-541B-468D-AB70-A9558AC38B15}"/>
                  </a:ext>
                </a:extLst>
              </p:cNvPr>
              <p:cNvSpPr txBox="1"/>
              <p:nvPr/>
            </p:nvSpPr>
            <p:spPr>
              <a:xfrm>
                <a:off x="4142967" y="3809633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 대기 인원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123DCF8-812A-452E-BABA-C292183B2F1D}"/>
                  </a:ext>
                </a:extLst>
              </p:cNvPr>
              <p:cNvSpPr txBox="1"/>
              <p:nvPr/>
            </p:nvSpPr>
            <p:spPr>
              <a:xfrm>
                <a:off x="4130450" y="4515156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예상 대기 시간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AFAB6A9-B178-42D7-8186-AD6537DA843D}"/>
                  </a:ext>
                </a:extLst>
              </p:cNvPr>
              <p:cNvSpPr txBox="1"/>
              <p:nvPr/>
            </p:nvSpPr>
            <p:spPr>
              <a:xfrm>
                <a:off x="5776956" y="3951670"/>
                <a:ext cx="918216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</a:t>
                </a:r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14D4FD0-3B0A-4FA8-BEE1-E007106C6139}"/>
                  </a:ext>
                </a:extLst>
              </p:cNvPr>
              <p:cNvSpPr txBox="1"/>
              <p:nvPr/>
            </p:nvSpPr>
            <p:spPr>
              <a:xfrm>
                <a:off x="5051387" y="4690055"/>
                <a:ext cx="1723541" cy="88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00:32:05</a:t>
                </a:r>
                <a:endParaRPr lang="ko-KR" altLang="en-US" sz="900" b="1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646D8F6-FB6A-4EAC-967D-03D9029D4A68}"/>
                  </a:ext>
                </a:extLst>
              </p:cNvPr>
              <p:cNvSpPr txBox="1"/>
              <p:nvPr/>
            </p:nvSpPr>
            <p:spPr>
              <a:xfrm>
                <a:off x="4130450" y="2406397"/>
                <a:ext cx="1211419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bg1"/>
                    </a:solidFill>
                  </a:rPr>
                  <a:t>접수번호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0456E8E-2B8C-4FA8-A954-396B2F6C3903}"/>
                  </a:ext>
                </a:extLst>
              </p:cNvPr>
              <p:cNvSpPr txBox="1"/>
              <p:nvPr/>
            </p:nvSpPr>
            <p:spPr>
              <a:xfrm>
                <a:off x="5600080" y="3126955"/>
                <a:ext cx="1174848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101</a:t>
                </a:r>
                <a:endParaRPr lang="ko-KR" altLang="en-US" sz="900" b="1" dirty="0"/>
              </a:p>
            </p:txBody>
          </p:sp>
        </p:grpSp>
        <p:sp>
          <p:nvSpPr>
            <p:cNvPr id="110" name="모서리가 둥근 직사각형 38">
              <a:extLst>
                <a:ext uri="{FF2B5EF4-FFF2-40B4-BE49-F238E27FC236}">
                  <a16:creationId xmlns:a16="http://schemas.microsoft.com/office/drawing/2014/main" id="{30698A1A-8C04-46D4-9FE5-616F23F85A95}"/>
                </a:ext>
              </a:extLst>
            </p:cNvPr>
            <p:cNvSpPr/>
            <p:nvPr/>
          </p:nvSpPr>
          <p:spPr>
            <a:xfrm>
              <a:off x="9703564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취소</a:t>
              </a:r>
              <a:endParaRPr lang="ko-KR" altLang="en-US" sz="500" dirty="0"/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2CCF7D15-6F30-4B37-9E7D-2999D31AD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64558" y="1579337"/>
              <a:ext cx="795175" cy="216382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A8DDEE9-8F59-410D-B90A-82F0C93A8B3C}"/>
                </a:ext>
              </a:extLst>
            </p:cNvPr>
            <p:cNvSpPr txBox="1"/>
            <p:nvPr/>
          </p:nvSpPr>
          <p:spPr>
            <a:xfrm>
              <a:off x="9747574" y="1795608"/>
              <a:ext cx="12407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sp>
          <p:nvSpPr>
            <p:cNvPr id="115" name="모서리가 둥근 직사각형 38">
              <a:extLst>
                <a:ext uri="{FF2B5EF4-FFF2-40B4-BE49-F238E27FC236}">
                  <a16:creationId xmlns:a16="http://schemas.microsoft.com/office/drawing/2014/main" id="{031B2719-0C68-4CAE-974C-51D76E2EDD45}"/>
                </a:ext>
              </a:extLst>
            </p:cNvPr>
            <p:cNvSpPr/>
            <p:nvPr/>
          </p:nvSpPr>
          <p:spPr>
            <a:xfrm>
              <a:off x="10285027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연장</a:t>
              </a:r>
              <a:endParaRPr lang="ko-KR" altLang="en-US" sz="500" dirty="0"/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604B0DC0-5422-449A-8E06-9D2BFB41DEB1}"/>
              </a:ext>
            </a:extLst>
          </p:cNvPr>
          <p:cNvSpPr txBox="1"/>
          <p:nvPr/>
        </p:nvSpPr>
        <p:spPr>
          <a:xfrm>
            <a:off x="9880833" y="2141107"/>
            <a:ext cx="219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     예약 완료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F425DA5-32CA-4984-AE29-79357B402978}"/>
              </a:ext>
            </a:extLst>
          </p:cNvPr>
          <p:cNvSpPr txBox="1"/>
          <p:nvPr/>
        </p:nvSpPr>
        <p:spPr>
          <a:xfrm>
            <a:off x="3500525" y="5690747"/>
            <a:ext cx="223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거리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&amp;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시간 대비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추천 기능 실시 </a:t>
            </a:r>
          </a:p>
        </p:txBody>
      </p:sp>
    </p:spTree>
    <p:extLst>
      <p:ext uri="{BB962C8B-B14F-4D97-AF65-F5344CB8AC3E}">
        <p14:creationId xmlns:p14="http://schemas.microsoft.com/office/powerpoint/2010/main" val="3159857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7391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거리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&amp;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시간 대비 추천 은행 산출 방법 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77FDF8-E130-44A2-95F5-42EEDD00A4CF}"/>
              </a:ext>
            </a:extLst>
          </p:cNvPr>
          <p:cNvSpPr txBox="1"/>
          <p:nvPr/>
        </p:nvSpPr>
        <p:spPr>
          <a:xfrm>
            <a:off x="2779464" y="2182505"/>
            <a:ext cx="6633072" cy="24929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 1~10</a:t>
            </a:r>
            <a:r>
              <a:rPr lang="ko-KR" altLang="en-US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</a:t>
            </a:r>
            <a:r>
              <a:rPr lang="en-US" altLang="ko-KR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11</a:t>
            </a:r>
            <a:r>
              <a:rPr lang="ko-KR" altLang="en-US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</a:t>
            </a:r>
            <a:r>
              <a:rPr lang="en-US" altLang="ko-KR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~20</a:t>
            </a:r>
            <a:r>
              <a:rPr lang="ko-KR" altLang="en-US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</a:t>
            </a:r>
            <a:r>
              <a:rPr lang="en-US" altLang="ko-KR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21</a:t>
            </a:r>
            <a:r>
              <a:rPr lang="ko-KR" altLang="en-US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</a:t>
            </a:r>
            <a:r>
              <a:rPr lang="en-US" altLang="ko-KR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~30</a:t>
            </a:r>
            <a:r>
              <a:rPr lang="ko-KR" altLang="en-US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일로 구분을 두며</a:t>
            </a:r>
            <a:endParaRPr lang="en-US" altLang="ko-KR" sz="1600" kern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  </a:t>
            </a:r>
            <a:r>
              <a:rPr lang="ko-KR" altLang="en-US" sz="16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이에 해당하는 요일에 대한 대기시간 산출</a:t>
            </a:r>
            <a:endParaRPr lang="en-US" altLang="ko-KR" sz="1600" kern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 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회원별 주로 사용하는 서비스의 평균치 산출</a:t>
            </a:r>
            <a:endParaRPr lang="en-US" altLang="ko-KR" sz="1200" kern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1-1. </a:t>
            </a:r>
            <a:r>
              <a:rPr lang="ko-KR" altLang="en-US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회원과 다음 회원의 서비스 제공 시작시간차를 서버에 저장</a:t>
            </a:r>
            <a:endParaRPr lang="en-US" altLang="ko-KR" sz="1200" kern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1-2. </a:t>
            </a:r>
            <a:r>
              <a:rPr lang="ko-KR" altLang="en-US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회원의 최근 </a:t>
            </a:r>
            <a:r>
              <a:rPr lang="en-US" altLang="ko-KR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ko-KR" altLang="en-US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번간 사용한 서비스 소모시간의 평균치 산출</a:t>
            </a:r>
            <a:endParaRPr lang="en-US" altLang="ko-KR" sz="1200" kern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2. </a:t>
            </a:r>
            <a:r>
              <a:rPr lang="ko-KR" altLang="en-US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산출한 데이터를 바탕으로 앞 순번 회원들의 예상 소모시간을 </a:t>
            </a:r>
            <a:endParaRPr lang="en-US" altLang="ko-KR" sz="1200" kern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 합산한</a:t>
            </a:r>
            <a:r>
              <a:rPr lang="en-US" altLang="ko-KR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뒤 </a:t>
            </a:r>
            <a:r>
              <a:rPr lang="en-US" altLang="ko-KR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+5, 10</a:t>
            </a:r>
            <a:r>
              <a:rPr lang="ko-KR" altLang="en-US" sz="1200" kern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분을 더하여 예상 대기시간 산출ㅇ</a:t>
            </a:r>
            <a:endParaRPr lang="en-US" altLang="ko-KR" sz="1200" kern="0" dirty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306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QR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코드 인식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오프라인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20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CD34349-55CC-4F06-B09E-7AE0AD025A08}"/>
              </a:ext>
            </a:extLst>
          </p:cNvPr>
          <p:cNvGrpSpPr/>
          <p:nvPr/>
        </p:nvGrpSpPr>
        <p:grpSpPr>
          <a:xfrm>
            <a:off x="3598070" y="1010899"/>
            <a:ext cx="1774031" cy="2508950"/>
            <a:chOff x="2208476" y="1681590"/>
            <a:chExt cx="3177360" cy="434970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B6FBDBD-BA32-4595-9790-46FAC690B2A0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3384399F-8157-4250-A3D3-8FC816592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4304F44-3B23-40F9-AA66-6BA529A1A3BF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2BC479-6AC9-4425-BD18-D462A388FB9E}"/>
                </a:ext>
              </a:extLst>
            </p:cNvPr>
            <p:cNvSpPr txBox="1"/>
            <p:nvPr/>
          </p:nvSpPr>
          <p:spPr>
            <a:xfrm>
              <a:off x="2677633" y="2220038"/>
              <a:ext cx="2368807" cy="376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</a:rPr>
                <a:t> &amp;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No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endParaRPr lang="ko-KR" altLang="en-US" sz="10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E1121D8-7173-407F-9761-ABC2BFD344A5}"/>
                </a:ext>
              </a:extLst>
            </p:cNvPr>
            <p:cNvSpPr/>
            <p:nvPr/>
          </p:nvSpPr>
          <p:spPr>
            <a:xfrm>
              <a:off x="2874010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은행</a:t>
              </a:r>
              <a:endParaRPr lang="en-US" altLang="ko-KR" sz="1100"/>
            </a:p>
            <a:p>
              <a:pPr algn="ctr"/>
              <a:r>
                <a:rPr lang="ko-KR" altLang="en-US" sz="1100"/>
                <a:t>찾기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63995E3-3A84-4570-B544-65200D5EC657}"/>
                </a:ext>
              </a:extLst>
            </p:cNvPr>
            <p:cNvSpPr/>
            <p:nvPr/>
          </p:nvSpPr>
          <p:spPr>
            <a:xfrm>
              <a:off x="3923267" y="3567126"/>
              <a:ext cx="920750" cy="84069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QR</a:t>
              </a:r>
              <a:r>
                <a:rPr lang="ko-KR" altLang="en-US" sz="1100"/>
                <a:t>코드</a:t>
              </a:r>
              <a:endParaRPr lang="en-US" altLang="ko-KR" sz="110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4D791818-6A27-4E3A-B4A1-CC291C6F6CD0}"/>
                </a:ext>
              </a:extLst>
            </p:cNvPr>
            <p:cNvSpPr/>
            <p:nvPr/>
          </p:nvSpPr>
          <p:spPr>
            <a:xfrm>
              <a:off x="2867660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예약</a:t>
              </a:r>
              <a:endParaRPr lang="en-US" altLang="ko-KR" sz="1100"/>
            </a:p>
            <a:p>
              <a:pPr algn="ctr"/>
              <a:r>
                <a:rPr lang="ko-KR" altLang="en-US" sz="1100"/>
                <a:t>내역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78141AD-D9CA-45EE-BAA4-FEBF695B07F4}"/>
                </a:ext>
              </a:extLst>
            </p:cNvPr>
            <p:cNvSpPr/>
            <p:nvPr/>
          </p:nvSpPr>
          <p:spPr>
            <a:xfrm>
              <a:off x="3916917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추천</a:t>
              </a:r>
              <a:br>
                <a:rPr lang="en-US" altLang="ko-KR" sz="1100"/>
              </a:br>
              <a:r>
                <a:rPr lang="ko-KR" altLang="en-US" sz="1100"/>
                <a:t>상품</a:t>
              </a:r>
              <a:endParaRPr lang="en-US" altLang="ko-KR" sz="11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3733514-1CF1-48DE-BAEE-964DB79F8A90}"/>
                </a:ext>
              </a:extLst>
            </p:cNvPr>
            <p:cNvGrpSpPr/>
            <p:nvPr/>
          </p:nvGrpSpPr>
          <p:grpSpPr>
            <a:xfrm>
              <a:off x="3327283" y="2487945"/>
              <a:ext cx="1154300" cy="1154300"/>
              <a:chOff x="1222434" y="2942850"/>
              <a:chExt cx="2468199" cy="2468199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9E8438BE-DA26-4666-BDAF-48D3C3DC6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  <p:sp>
            <p:nvSpPr>
              <p:cNvPr id="45" name="곱하기 기호 44">
                <a:extLst>
                  <a:ext uri="{FF2B5EF4-FFF2-40B4-BE49-F238E27FC236}">
                    <a16:creationId xmlns:a16="http://schemas.microsoft.com/office/drawing/2014/main" id="{B431039E-CFFD-4286-B91E-335CA1ED69A2}"/>
                  </a:ext>
                </a:extLst>
              </p:cNvPr>
              <p:cNvSpPr/>
              <p:nvPr/>
            </p:nvSpPr>
            <p:spPr>
              <a:xfrm>
                <a:off x="1222434" y="2942850"/>
                <a:ext cx="2468199" cy="2468199"/>
              </a:xfrm>
              <a:prstGeom prst="mathMultiply">
                <a:avLst/>
              </a:prstGeom>
              <a:solidFill>
                <a:srgbClr val="C00000">
                  <a:alpha val="38000"/>
                </a:srgbClr>
              </a:solidFill>
              <a:ln w="3175" cap="rnd" cmpd="sng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D1E9B5-FD3A-4161-80D8-0BFCC41A6B5A}"/>
              </a:ext>
            </a:extLst>
          </p:cNvPr>
          <p:cNvSpPr txBox="1"/>
          <p:nvPr/>
        </p:nvSpPr>
        <p:spPr>
          <a:xfrm>
            <a:off x="3477388" y="3570653"/>
            <a:ext cx="213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QR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코드 기능 실시</a:t>
            </a:r>
          </a:p>
        </p:txBody>
      </p:sp>
      <p:pic>
        <p:nvPicPr>
          <p:cNvPr id="20" name="_x430046552" descr="EMB000021383bdc">
            <a:extLst>
              <a:ext uri="{FF2B5EF4-FFF2-40B4-BE49-F238E27FC236}">
                <a16:creationId xmlns:a16="http://schemas.microsoft.com/office/drawing/2014/main" id="{4C5DDA10-1C13-45BF-B91D-5D780B0E4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72" y="1629407"/>
            <a:ext cx="1364618" cy="119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05132E-86EF-4F8C-B7DA-7E4CD7F02854}"/>
              </a:ext>
            </a:extLst>
          </p:cNvPr>
          <p:cNvSpPr txBox="1"/>
          <p:nvPr/>
        </p:nvSpPr>
        <p:spPr>
          <a:xfrm>
            <a:off x="190026" y="302661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QR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코드와 대기번호 출력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D348E1-F4B8-44B5-B3C0-3E875837CCBE}"/>
              </a:ext>
            </a:extLst>
          </p:cNvPr>
          <p:cNvCxnSpPr>
            <a:cxnSpLocks/>
          </p:cNvCxnSpPr>
          <p:nvPr/>
        </p:nvCxnSpPr>
        <p:spPr>
          <a:xfrm>
            <a:off x="2667528" y="2317340"/>
            <a:ext cx="5836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9966BE1-EF34-4126-846F-1FC6B4EC0F06}"/>
              </a:ext>
            </a:extLst>
          </p:cNvPr>
          <p:cNvCxnSpPr>
            <a:cxnSpLocks/>
          </p:cNvCxnSpPr>
          <p:nvPr/>
        </p:nvCxnSpPr>
        <p:spPr>
          <a:xfrm>
            <a:off x="2747136" y="4093205"/>
            <a:ext cx="520436" cy="4474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F8548D1-9B95-466C-93C5-A886E2AE5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9671" y="4267873"/>
            <a:ext cx="2011708" cy="20117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2AAA2F-5999-4A98-AEE5-A8875F27EA75}"/>
              </a:ext>
            </a:extLst>
          </p:cNvPr>
          <p:cNvSpPr txBox="1"/>
          <p:nvPr/>
        </p:nvSpPr>
        <p:spPr>
          <a:xfrm>
            <a:off x="3645457" y="628650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은행내 대기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DF08D5F-847E-4DF9-B4A9-B3EB63916FF8}"/>
              </a:ext>
            </a:extLst>
          </p:cNvPr>
          <p:cNvCxnSpPr>
            <a:cxnSpLocks/>
          </p:cNvCxnSpPr>
          <p:nvPr/>
        </p:nvCxnSpPr>
        <p:spPr>
          <a:xfrm>
            <a:off x="5643205" y="5124040"/>
            <a:ext cx="5836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BB5F51-E7E7-495D-AC4A-185FA9DC7375}"/>
              </a:ext>
            </a:extLst>
          </p:cNvPr>
          <p:cNvCxnSpPr>
            <a:cxnSpLocks/>
          </p:cNvCxnSpPr>
          <p:nvPr/>
        </p:nvCxnSpPr>
        <p:spPr>
          <a:xfrm>
            <a:off x="5643205" y="2317340"/>
            <a:ext cx="5836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1C6141B-358A-4673-B8B4-FF2E80B08560}"/>
              </a:ext>
            </a:extLst>
          </p:cNvPr>
          <p:cNvGrpSpPr/>
          <p:nvPr/>
        </p:nvGrpSpPr>
        <p:grpSpPr>
          <a:xfrm>
            <a:off x="6437765" y="1010899"/>
            <a:ext cx="1774031" cy="2508950"/>
            <a:chOff x="2208476" y="1681590"/>
            <a:chExt cx="3177360" cy="434970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AF0779E-E207-4005-AA18-D272E65F0288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7FAB993-B1ED-4FC7-92EE-1F0BE9109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6D6F3AF-AF5E-4972-A4CD-B5AF1AA18A96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4D181D-07C9-44E6-BE6A-1DA3A4B80E14}"/>
                </a:ext>
              </a:extLst>
            </p:cNvPr>
            <p:cNvSpPr txBox="1"/>
            <p:nvPr/>
          </p:nvSpPr>
          <p:spPr>
            <a:xfrm>
              <a:off x="2677633" y="2220038"/>
              <a:ext cx="2368807" cy="376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</a:rPr>
                <a:t> &amp;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No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endParaRPr lang="ko-KR" altLang="en-US" sz="10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7A2D3791-EA56-491C-9B8A-8193FA13DA50}"/>
                </a:ext>
              </a:extLst>
            </p:cNvPr>
            <p:cNvSpPr/>
            <p:nvPr/>
          </p:nvSpPr>
          <p:spPr>
            <a:xfrm>
              <a:off x="2874010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은행</a:t>
              </a:r>
              <a:endParaRPr lang="en-US" altLang="ko-KR" sz="1100"/>
            </a:p>
            <a:p>
              <a:pPr algn="ctr"/>
              <a:r>
                <a:rPr lang="ko-KR" altLang="en-US" sz="1100"/>
                <a:t>찾기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BE7CC0D-FE21-4F97-BB13-94C7DC47EEBA}"/>
                </a:ext>
              </a:extLst>
            </p:cNvPr>
            <p:cNvSpPr/>
            <p:nvPr/>
          </p:nvSpPr>
          <p:spPr>
            <a:xfrm>
              <a:off x="3923267" y="3567126"/>
              <a:ext cx="920750" cy="84069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QR</a:t>
              </a:r>
              <a:r>
                <a:rPr lang="ko-KR" altLang="en-US" sz="1100"/>
                <a:t>코드</a:t>
              </a:r>
              <a:endParaRPr lang="en-US" altLang="ko-KR" sz="110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3940A25-7A77-41B4-A7D2-E2F9C1DB8CE0}"/>
                </a:ext>
              </a:extLst>
            </p:cNvPr>
            <p:cNvSpPr/>
            <p:nvPr/>
          </p:nvSpPr>
          <p:spPr>
            <a:xfrm>
              <a:off x="2867660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예약</a:t>
              </a:r>
              <a:endParaRPr lang="en-US" altLang="ko-KR" sz="1100"/>
            </a:p>
            <a:p>
              <a:pPr algn="ctr"/>
              <a:r>
                <a:rPr lang="ko-KR" altLang="en-US" sz="1100"/>
                <a:t>내역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485C33B8-C836-41F1-8E78-C88919D7C5DE}"/>
                </a:ext>
              </a:extLst>
            </p:cNvPr>
            <p:cNvSpPr/>
            <p:nvPr/>
          </p:nvSpPr>
          <p:spPr>
            <a:xfrm>
              <a:off x="3916917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추천</a:t>
              </a:r>
              <a:br>
                <a:rPr lang="en-US" altLang="ko-KR" sz="1100"/>
              </a:br>
              <a:r>
                <a:rPr lang="ko-KR" altLang="en-US" sz="1100"/>
                <a:t>상품</a:t>
              </a:r>
              <a:endParaRPr lang="en-US" altLang="ko-KR" sz="110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5073425-CD25-4824-82B7-3AFFB3CAFA41}"/>
                </a:ext>
              </a:extLst>
            </p:cNvPr>
            <p:cNvGrpSpPr/>
            <p:nvPr/>
          </p:nvGrpSpPr>
          <p:grpSpPr>
            <a:xfrm>
              <a:off x="3327283" y="2487945"/>
              <a:ext cx="1154300" cy="1154300"/>
              <a:chOff x="1222434" y="2942850"/>
              <a:chExt cx="2468199" cy="2468199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DE9DF5CA-BB3A-4DF5-AE6B-BA1096C48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  <p:sp>
            <p:nvSpPr>
              <p:cNvPr id="54" name="곱하기 기호 53">
                <a:extLst>
                  <a:ext uri="{FF2B5EF4-FFF2-40B4-BE49-F238E27FC236}">
                    <a16:creationId xmlns:a16="http://schemas.microsoft.com/office/drawing/2014/main" id="{7621BD8E-2A60-4E05-B0B7-4784C238A518}"/>
                  </a:ext>
                </a:extLst>
              </p:cNvPr>
              <p:cNvSpPr/>
              <p:nvPr/>
            </p:nvSpPr>
            <p:spPr>
              <a:xfrm>
                <a:off x="1222434" y="2942850"/>
                <a:ext cx="2468199" cy="2468199"/>
              </a:xfrm>
              <a:prstGeom prst="mathMultiply">
                <a:avLst/>
              </a:prstGeom>
              <a:solidFill>
                <a:srgbClr val="C00000">
                  <a:alpha val="38000"/>
                </a:srgbClr>
              </a:solidFill>
              <a:ln w="3175" cap="rnd" cmpd="sng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BDE00FB-F04E-4B5C-A33A-3A185E860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712" y="1312761"/>
            <a:ext cx="1312074" cy="194995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6321600-CB5B-4F64-BAD4-52998C0520DD}"/>
              </a:ext>
            </a:extLst>
          </p:cNvPr>
          <p:cNvSpPr txBox="1"/>
          <p:nvPr/>
        </p:nvSpPr>
        <p:spPr>
          <a:xfrm>
            <a:off x="6324053" y="3589915"/>
            <a:ext cx="213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  QR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코드 인식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9DB179E-ED08-460A-8C40-6E769C7AFBD2}"/>
              </a:ext>
            </a:extLst>
          </p:cNvPr>
          <p:cNvCxnSpPr>
            <a:cxnSpLocks/>
          </p:cNvCxnSpPr>
          <p:nvPr/>
        </p:nvCxnSpPr>
        <p:spPr>
          <a:xfrm>
            <a:off x="8459241" y="2317340"/>
            <a:ext cx="5836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EC10C69-2926-474D-BB4C-A34E9EC0D5E2}"/>
              </a:ext>
            </a:extLst>
          </p:cNvPr>
          <p:cNvSpPr txBox="1"/>
          <p:nvPr/>
        </p:nvSpPr>
        <p:spPr>
          <a:xfrm>
            <a:off x="6686100" y="1298524"/>
            <a:ext cx="1324961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QR</a:t>
            </a:r>
            <a:r>
              <a:rPr lang="ko-KR" altLang="en-US" sz="8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코드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74698E-85DB-474B-AFC2-747BFD65B871}"/>
              </a:ext>
            </a:extLst>
          </p:cNvPr>
          <p:cNvGrpSpPr/>
          <p:nvPr/>
        </p:nvGrpSpPr>
        <p:grpSpPr>
          <a:xfrm>
            <a:off x="9277460" y="1005273"/>
            <a:ext cx="1769371" cy="2508949"/>
            <a:chOff x="9277460" y="1005273"/>
            <a:chExt cx="1769371" cy="250894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F4CCBFE-A8ED-4BAA-A441-F142D0F092CB}"/>
                </a:ext>
              </a:extLst>
            </p:cNvPr>
            <p:cNvGrpSpPr/>
            <p:nvPr/>
          </p:nvGrpSpPr>
          <p:grpSpPr>
            <a:xfrm>
              <a:off x="9277460" y="1005273"/>
              <a:ext cx="1769371" cy="2508949"/>
              <a:chOff x="4875748" y="1389208"/>
              <a:chExt cx="3700776" cy="5066249"/>
            </a:xfrm>
          </p:grpSpPr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33D4A27D-7D14-461F-9FFE-FABA590C5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DE6C7B1B-5E33-4F83-96A9-609B829FE76B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2CC54F6-7C5C-423B-B235-EB5CDA6938A5}"/>
                </a:ext>
              </a:extLst>
            </p:cNvPr>
            <p:cNvSpPr/>
            <p:nvPr/>
          </p:nvSpPr>
          <p:spPr>
            <a:xfrm>
              <a:off x="9525913" y="1304553"/>
              <a:ext cx="1320654" cy="1953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852DBE-06AB-43ED-B449-586CCB31941A}"/>
                </a:ext>
              </a:extLst>
            </p:cNvPr>
            <p:cNvSpPr txBox="1"/>
            <p:nvPr/>
          </p:nvSpPr>
          <p:spPr>
            <a:xfrm>
              <a:off x="9525913" y="1311154"/>
              <a:ext cx="1324961" cy="2000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6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25E93B7-AC82-40FA-A411-722C9E54A6BA}"/>
                </a:ext>
              </a:extLst>
            </p:cNvPr>
            <p:cNvGrpSpPr/>
            <p:nvPr/>
          </p:nvGrpSpPr>
          <p:grpSpPr>
            <a:xfrm>
              <a:off x="9708570" y="2058462"/>
              <a:ext cx="1063872" cy="938720"/>
              <a:chOff x="4048969" y="1979156"/>
              <a:chExt cx="2725959" cy="3594883"/>
            </a:xfrm>
          </p:grpSpPr>
          <p:sp>
            <p:nvSpPr>
              <p:cNvPr id="68" name="모서리가 둥근 직사각형 28">
                <a:extLst>
                  <a:ext uri="{FF2B5EF4-FFF2-40B4-BE49-F238E27FC236}">
                    <a16:creationId xmlns:a16="http://schemas.microsoft.com/office/drawing/2014/main" id="{E05D247D-081E-4039-8E40-5C2B2973618C}"/>
                  </a:ext>
                </a:extLst>
              </p:cNvPr>
              <p:cNvSpPr/>
              <p:nvPr/>
            </p:nvSpPr>
            <p:spPr>
              <a:xfrm>
                <a:off x="4048969" y="2923813"/>
                <a:ext cx="2467748" cy="2395856"/>
              </a:xfrm>
              <a:prstGeom prst="roundRect">
                <a:avLst>
                  <a:gd name="adj" fmla="val 23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69" name="모서리가 둥근 직사각형 29">
                <a:extLst>
                  <a:ext uri="{FF2B5EF4-FFF2-40B4-BE49-F238E27FC236}">
                    <a16:creationId xmlns:a16="http://schemas.microsoft.com/office/drawing/2014/main" id="{DB138203-F57C-4B29-A66A-E818BB5AB5D2}"/>
                  </a:ext>
                </a:extLst>
              </p:cNvPr>
              <p:cNvSpPr/>
              <p:nvPr/>
            </p:nvSpPr>
            <p:spPr>
              <a:xfrm>
                <a:off x="4048969" y="1992870"/>
                <a:ext cx="2467748" cy="922638"/>
              </a:xfrm>
              <a:prstGeom prst="roundRect">
                <a:avLst>
                  <a:gd name="adj" fmla="val 773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1F6692-C3A8-4B60-BBE0-91A20894B5E3}"/>
                  </a:ext>
                </a:extLst>
              </p:cNvPr>
              <p:cNvSpPr txBox="1"/>
              <p:nvPr/>
            </p:nvSpPr>
            <p:spPr>
              <a:xfrm>
                <a:off x="5387796" y="1979156"/>
                <a:ext cx="1257075" cy="106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bg1"/>
                    </a:solidFill>
                  </a:rPr>
                  <a:t>112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E94713C-F744-4D28-A7DD-6A753DA1FECB}"/>
                  </a:ext>
                </a:extLst>
              </p:cNvPr>
              <p:cNvSpPr txBox="1"/>
              <p:nvPr/>
            </p:nvSpPr>
            <p:spPr>
              <a:xfrm>
                <a:off x="4130450" y="3242351"/>
                <a:ext cx="1453201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현재접수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632E578-717D-4C6E-B732-88F145C64A44}"/>
                  </a:ext>
                </a:extLst>
              </p:cNvPr>
              <p:cNvSpPr txBox="1"/>
              <p:nvPr/>
            </p:nvSpPr>
            <p:spPr>
              <a:xfrm>
                <a:off x="4142967" y="3809633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 대기 인원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58DF28A-7D2D-4FFE-8C56-151850B74E21}"/>
                  </a:ext>
                </a:extLst>
              </p:cNvPr>
              <p:cNvSpPr txBox="1"/>
              <p:nvPr/>
            </p:nvSpPr>
            <p:spPr>
              <a:xfrm>
                <a:off x="4130450" y="4515156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예상 대기 시간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9F1C8E5-CE31-4036-BC3B-C3A5FF5F43DE}"/>
                  </a:ext>
                </a:extLst>
              </p:cNvPr>
              <p:cNvSpPr txBox="1"/>
              <p:nvPr/>
            </p:nvSpPr>
            <p:spPr>
              <a:xfrm>
                <a:off x="5776956" y="3951670"/>
                <a:ext cx="918216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</a:t>
                </a:r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7DF150-7A0C-4EBD-99F0-BDED067C019F}"/>
                  </a:ext>
                </a:extLst>
              </p:cNvPr>
              <p:cNvSpPr txBox="1"/>
              <p:nvPr/>
            </p:nvSpPr>
            <p:spPr>
              <a:xfrm>
                <a:off x="5051387" y="4690055"/>
                <a:ext cx="1723541" cy="88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00:32:05</a:t>
                </a:r>
                <a:endParaRPr lang="ko-KR" altLang="en-US" sz="900" b="1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92CA70E-B394-4EE3-91BD-6FFB2DCA7D26}"/>
                  </a:ext>
                </a:extLst>
              </p:cNvPr>
              <p:cNvSpPr txBox="1"/>
              <p:nvPr/>
            </p:nvSpPr>
            <p:spPr>
              <a:xfrm>
                <a:off x="4130450" y="2406397"/>
                <a:ext cx="1211419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bg1"/>
                    </a:solidFill>
                  </a:rPr>
                  <a:t>접수번호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7A16AA6-D26F-4C86-AA65-5703AF9BDEC1}"/>
                  </a:ext>
                </a:extLst>
              </p:cNvPr>
              <p:cNvSpPr txBox="1"/>
              <p:nvPr/>
            </p:nvSpPr>
            <p:spPr>
              <a:xfrm>
                <a:off x="5600080" y="3126955"/>
                <a:ext cx="1174848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101</a:t>
                </a:r>
                <a:endParaRPr lang="ko-KR" altLang="en-US" sz="900" b="1" dirty="0"/>
              </a:p>
            </p:txBody>
          </p:sp>
        </p:grpSp>
        <p:sp>
          <p:nvSpPr>
            <p:cNvPr id="64" name="모서리가 둥근 직사각형 38">
              <a:extLst>
                <a:ext uri="{FF2B5EF4-FFF2-40B4-BE49-F238E27FC236}">
                  <a16:creationId xmlns:a16="http://schemas.microsoft.com/office/drawing/2014/main" id="{15F3E40C-CB0F-4509-A5C4-AEC405F6CF02}"/>
                </a:ext>
              </a:extLst>
            </p:cNvPr>
            <p:cNvSpPr/>
            <p:nvPr/>
          </p:nvSpPr>
          <p:spPr>
            <a:xfrm>
              <a:off x="9703564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취소</a:t>
              </a:r>
              <a:endParaRPr lang="ko-KR" altLang="en-US" sz="500" dirty="0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772FF190-7C31-4F44-99E0-2145F060F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64558" y="1579337"/>
              <a:ext cx="795175" cy="216382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37B430-82F9-47F1-A952-59C49BFD21BE}"/>
                </a:ext>
              </a:extLst>
            </p:cNvPr>
            <p:cNvSpPr txBox="1"/>
            <p:nvPr/>
          </p:nvSpPr>
          <p:spPr>
            <a:xfrm>
              <a:off x="9747574" y="1795608"/>
              <a:ext cx="12407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sp>
          <p:nvSpPr>
            <p:cNvPr id="67" name="모서리가 둥근 직사각형 38">
              <a:extLst>
                <a:ext uri="{FF2B5EF4-FFF2-40B4-BE49-F238E27FC236}">
                  <a16:creationId xmlns:a16="http://schemas.microsoft.com/office/drawing/2014/main" id="{115BA7FD-7A3D-4442-9B63-441B8E40004D}"/>
                </a:ext>
              </a:extLst>
            </p:cNvPr>
            <p:cNvSpPr/>
            <p:nvPr/>
          </p:nvSpPr>
          <p:spPr>
            <a:xfrm>
              <a:off x="10285027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연장</a:t>
              </a:r>
              <a:endParaRPr lang="ko-KR" altLang="en-US" sz="500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A4A3FE1A-CA83-4FC9-8534-B663BB88D4CE}"/>
              </a:ext>
            </a:extLst>
          </p:cNvPr>
          <p:cNvSpPr txBox="1"/>
          <p:nvPr/>
        </p:nvSpPr>
        <p:spPr>
          <a:xfrm>
            <a:off x="8497806" y="3577652"/>
            <a:ext cx="332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내역을 통해 순번 확인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F71B0-F645-4F6A-B5BC-FD1F3E87846A}"/>
              </a:ext>
            </a:extLst>
          </p:cNvPr>
          <p:cNvSpPr txBox="1"/>
          <p:nvPr/>
        </p:nvSpPr>
        <p:spPr>
          <a:xfrm>
            <a:off x="7223747" y="6248316"/>
            <a:ext cx="2719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업무 진행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770CD42C-FCAC-4B6D-BBCB-30AF2AEA3F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9742" y="4691018"/>
            <a:ext cx="1902638" cy="1422499"/>
          </a:xfrm>
          <a:prstGeom prst="rect">
            <a:avLst/>
          </a:prstGeom>
          <a:noFill/>
        </p:spPr>
      </p:pic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5D1E2B5-0BF1-45E3-8C49-FA173D525C79}"/>
              </a:ext>
            </a:extLst>
          </p:cNvPr>
          <p:cNvCxnSpPr>
            <a:cxnSpLocks/>
          </p:cNvCxnSpPr>
          <p:nvPr/>
        </p:nvCxnSpPr>
        <p:spPr>
          <a:xfrm flipH="1">
            <a:off x="9525913" y="4041418"/>
            <a:ext cx="370609" cy="5792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301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예약 내역 확인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&amp;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연장 기능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02947A-F8B0-4598-8129-B57B2993C55B}"/>
              </a:ext>
            </a:extLst>
          </p:cNvPr>
          <p:cNvGrpSpPr/>
          <p:nvPr/>
        </p:nvGrpSpPr>
        <p:grpSpPr>
          <a:xfrm>
            <a:off x="4668442" y="3150852"/>
            <a:ext cx="2595160" cy="1108220"/>
            <a:chOff x="6939365" y="3389697"/>
            <a:chExt cx="2595160" cy="1108220"/>
          </a:xfrm>
        </p:grpSpPr>
        <p:sp>
          <p:nvSpPr>
            <p:cNvPr id="22" name="모서리가 둥근 직사각형 13">
              <a:extLst>
                <a:ext uri="{FF2B5EF4-FFF2-40B4-BE49-F238E27FC236}">
                  <a16:creationId xmlns:a16="http://schemas.microsoft.com/office/drawing/2014/main" id="{725C31DA-F541-409F-AC27-0C951FE5E250}"/>
                </a:ext>
              </a:extLst>
            </p:cNvPr>
            <p:cNvSpPr/>
            <p:nvPr/>
          </p:nvSpPr>
          <p:spPr>
            <a:xfrm>
              <a:off x="6939365" y="3389697"/>
              <a:ext cx="2595160" cy="1108220"/>
            </a:xfrm>
            <a:prstGeom prst="roundRect">
              <a:avLst>
                <a:gd name="adj" fmla="val 742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EB9286-EFA5-4A19-8CED-0751C33D555D}"/>
                </a:ext>
              </a:extLst>
            </p:cNvPr>
            <p:cNvSpPr txBox="1"/>
            <p:nvPr/>
          </p:nvSpPr>
          <p:spPr>
            <a:xfrm>
              <a:off x="6939365" y="3449516"/>
              <a:ext cx="2595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chemeClr val="bg1"/>
                  </a:solidFill>
                </a:rPr>
                <a:t>예상 대기 시간 </a:t>
              </a:r>
              <a:r>
                <a:rPr lang="en-US" altLang="ko-KR" sz="1100">
                  <a:solidFill>
                    <a:schemeClr val="bg1"/>
                  </a:solidFill>
                </a:rPr>
                <a:t>10</a:t>
              </a:r>
              <a:r>
                <a:rPr lang="ko-KR" altLang="en-US" sz="1100">
                  <a:solidFill>
                    <a:schemeClr val="bg1"/>
                  </a:solidFill>
                </a:rPr>
                <a:t>분 남았습니다</a:t>
              </a:r>
              <a:r>
                <a:rPr lang="en-US" altLang="ko-KR" sz="1100">
                  <a:solidFill>
                    <a:schemeClr val="bg1"/>
                  </a:solidFill>
                </a:rPr>
                <a:t>.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95475C-CE9F-4615-A6AD-76A83B1BB102}"/>
                </a:ext>
              </a:extLst>
            </p:cNvPr>
            <p:cNvSpPr txBox="1"/>
            <p:nvPr/>
          </p:nvSpPr>
          <p:spPr>
            <a:xfrm>
              <a:off x="6939365" y="3710376"/>
              <a:ext cx="2595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</a:rPr>
                <a:t>접수연장하시겠습니까</a:t>
              </a:r>
              <a:r>
                <a:rPr lang="en-US" altLang="ko-KR" sz="1100" dirty="0">
                  <a:solidFill>
                    <a:schemeClr val="bg1"/>
                  </a:solidFill>
                </a:rPr>
                <a:t>?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2D7A3E-83BA-4EF1-AC08-A5BC0050B1E2}"/>
                </a:ext>
              </a:extLst>
            </p:cNvPr>
            <p:cNvSpPr txBox="1"/>
            <p:nvPr/>
          </p:nvSpPr>
          <p:spPr>
            <a:xfrm>
              <a:off x="8382101" y="4142221"/>
              <a:ext cx="10095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chemeClr val="bg1"/>
                  </a:solidFill>
                </a:rPr>
                <a:t>네     아니오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8E65732-F527-4173-AB3A-011BCA17457C}"/>
              </a:ext>
            </a:extLst>
          </p:cNvPr>
          <p:cNvGrpSpPr/>
          <p:nvPr/>
        </p:nvGrpSpPr>
        <p:grpSpPr>
          <a:xfrm>
            <a:off x="684933" y="1542367"/>
            <a:ext cx="2942541" cy="4028249"/>
            <a:chOff x="3251200" y="1220251"/>
            <a:chExt cx="3700776" cy="50662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D384AA7-78BC-42B9-BFD9-1CC9AB6EF2C0}"/>
                </a:ext>
              </a:extLst>
            </p:cNvPr>
            <p:cNvGrpSpPr/>
            <p:nvPr/>
          </p:nvGrpSpPr>
          <p:grpSpPr>
            <a:xfrm>
              <a:off x="3251200" y="1220251"/>
              <a:ext cx="3700776" cy="5066249"/>
              <a:chOff x="4875748" y="1389208"/>
              <a:chExt cx="3700776" cy="5066249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0D83627-A69A-4A1D-A9E3-5E7C4E3E6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0072D4A-BE15-4120-9B8F-570E558BDB57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64A7919-1FBD-4E24-8E98-4F5BC4BD3148}"/>
                </a:ext>
              </a:extLst>
            </p:cNvPr>
            <p:cNvGrpSpPr/>
            <p:nvPr/>
          </p:nvGrpSpPr>
          <p:grpSpPr>
            <a:xfrm>
              <a:off x="3770859" y="1824579"/>
              <a:ext cx="2771257" cy="3945651"/>
              <a:chOff x="3897859" y="1824579"/>
              <a:chExt cx="2771257" cy="3945651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295BBD49-C64B-42BD-A954-DA995EC4E7B1}"/>
                  </a:ext>
                </a:extLst>
              </p:cNvPr>
              <p:cNvSpPr/>
              <p:nvPr/>
            </p:nvSpPr>
            <p:spPr>
              <a:xfrm>
                <a:off x="3897859" y="1824579"/>
                <a:ext cx="2762250" cy="39456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5CDFDA-52C3-4A44-B283-9067833450DB}"/>
                  </a:ext>
                </a:extLst>
              </p:cNvPr>
              <p:cNvSpPr txBox="1"/>
              <p:nvPr/>
            </p:nvSpPr>
            <p:spPr>
              <a:xfrm>
                <a:off x="3897860" y="1837908"/>
                <a:ext cx="2771256" cy="3193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예약 내역</a:t>
                </a:r>
                <a:endParaRPr lang="ko-KR" altLang="en-US" sz="9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E68F1F2-1743-4A92-9D15-A03839906CBD}"/>
                </a:ext>
              </a:extLst>
            </p:cNvPr>
            <p:cNvGrpSpPr/>
            <p:nvPr/>
          </p:nvGrpSpPr>
          <p:grpSpPr>
            <a:xfrm>
              <a:off x="4152900" y="3346926"/>
              <a:ext cx="2355596" cy="1777795"/>
              <a:chOff x="4048969" y="1979156"/>
              <a:chExt cx="2885737" cy="3371598"/>
            </a:xfrm>
          </p:grpSpPr>
          <p:sp>
            <p:nvSpPr>
              <p:cNvPr id="9" name="모서리가 둥근 직사각형 28">
                <a:extLst>
                  <a:ext uri="{FF2B5EF4-FFF2-40B4-BE49-F238E27FC236}">
                    <a16:creationId xmlns:a16="http://schemas.microsoft.com/office/drawing/2014/main" id="{92F3E1A4-FAB3-45E0-8C76-A5DABB3F31AA}"/>
                  </a:ext>
                </a:extLst>
              </p:cNvPr>
              <p:cNvSpPr/>
              <p:nvPr/>
            </p:nvSpPr>
            <p:spPr>
              <a:xfrm>
                <a:off x="4048969" y="2923813"/>
                <a:ext cx="2467748" cy="2395856"/>
              </a:xfrm>
              <a:prstGeom prst="roundRect">
                <a:avLst>
                  <a:gd name="adj" fmla="val 23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10" name="모서리가 둥근 직사각형 29">
                <a:extLst>
                  <a:ext uri="{FF2B5EF4-FFF2-40B4-BE49-F238E27FC236}">
                    <a16:creationId xmlns:a16="http://schemas.microsoft.com/office/drawing/2014/main" id="{1B1A6674-90EC-48E4-8222-D1596BBE9DB3}"/>
                  </a:ext>
                </a:extLst>
              </p:cNvPr>
              <p:cNvSpPr/>
              <p:nvPr/>
            </p:nvSpPr>
            <p:spPr>
              <a:xfrm>
                <a:off x="4048969" y="1992870"/>
                <a:ext cx="2467748" cy="922638"/>
              </a:xfrm>
              <a:prstGeom prst="roundRect">
                <a:avLst>
                  <a:gd name="adj" fmla="val 773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259A16-6D0E-47C1-AC75-70C1DB2DE1C9}"/>
                  </a:ext>
                </a:extLst>
              </p:cNvPr>
              <p:cNvSpPr txBox="1"/>
              <p:nvPr/>
            </p:nvSpPr>
            <p:spPr>
              <a:xfrm>
                <a:off x="5387798" y="1979156"/>
                <a:ext cx="1257074" cy="954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>
                    <a:solidFill>
                      <a:schemeClr val="bg1"/>
                    </a:solidFill>
                  </a:rPr>
                  <a:t>112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65FD8C-FE8A-4973-846A-CDE77DB22FA6}"/>
                  </a:ext>
                </a:extLst>
              </p:cNvPr>
              <p:cNvSpPr txBox="1"/>
              <p:nvPr/>
            </p:nvSpPr>
            <p:spPr>
              <a:xfrm>
                <a:off x="4130450" y="3104120"/>
                <a:ext cx="800219" cy="440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현재접수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D6E2B6-968F-4543-AD7C-A587F122985A}"/>
                  </a:ext>
                </a:extLst>
              </p:cNvPr>
              <p:cNvSpPr txBox="1"/>
              <p:nvPr/>
            </p:nvSpPr>
            <p:spPr>
              <a:xfrm>
                <a:off x="4142967" y="3809635"/>
                <a:ext cx="1217000" cy="440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 대기 인원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414448-0425-4390-A9DD-43BD8FF04DAE}"/>
                  </a:ext>
                </a:extLst>
              </p:cNvPr>
              <p:cNvSpPr txBox="1"/>
              <p:nvPr/>
            </p:nvSpPr>
            <p:spPr>
              <a:xfrm>
                <a:off x="4130450" y="4515153"/>
                <a:ext cx="1217000" cy="440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>
                    <a:solidFill>
                      <a:schemeClr val="accent1">
                        <a:lumMod val="50000"/>
                      </a:schemeClr>
                    </a:solidFill>
                  </a:rPr>
                  <a:t>예상 대기 시간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FA88CD-A6BC-4CC4-A216-0387CCB35A8C}"/>
                  </a:ext>
                </a:extLst>
              </p:cNvPr>
              <p:cNvSpPr txBox="1"/>
              <p:nvPr/>
            </p:nvSpPr>
            <p:spPr>
              <a:xfrm>
                <a:off x="5875843" y="3997741"/>
                <a:ext cx="657303" cy="660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/>
                  <a:t>03</a:t>
                </a:r>
                <a:endParaRPr lang="ko-KR" altLang="en-US" sz="12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7E8778-23AB-455C-B093-47C1D1697824}"/>
                  </a:ext>
                </a:extLst>
              </p:cNvPr>
              <p:cNvSpPr txBox="1"/>
              <p:nvPr/>
            </p:nvSpPr>
            <p:spPr>
              <a:xfrm>
                <a:off x="5211164" y="4690057"/>
                <a:ext cx="1723542" cy="660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/>
                  <a:t>00:10:00</a:t>
                </a:r>
                <a:endParaRPr lang="ko-KR" altLang="en-US" sz="1200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2B98B9-F713-4DE5-B898-010C18D68389}"/>
                  </a:ext>
                </a:extLst>
              </p:cNvPr>
              <p:cNvSpPr txBox="1"/>
              <p:nvPr/>
            </p:nvSpPr>
            <p:spPr>
              <a:xfrm>
                <a:off x="4130449" y="2498552"/>
                <a:ext cx="800219" cy="440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>
                    <a:solidFill>
                      <a:schemeClr val="bg1"/>
                    </a:solidFill>
                  </a:rPr>
                  <a:t>접수번호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839C13-8082-4D8D-9119-4CC3A332942A}"/>
                  </a:ext>
                </a:extLst>
              </p:cNvPr>
              <p:cNvSpPr txBox="1"/>
              <p:nvPr/>
            </p:nvSpPr>
            <p:spPr>
              <a:xfrm>
                <a:off x="5736728" y="3219108"/>
                <a:ext cx="853118" cy="660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/>
                  <a:t>109</a:t>
                </a:r>
                <a:endParaRPr lang="ko-KR" altLang="en-US" sz="1200" b="1" dirty="0"/>
              </a:p>
            </p:txBody>
          </p:sp>
        </p:grpSp>
        <p:sp>
          <p:nvSpPr>
            <p:cNvPr id="20" name="모서리가 둥근 직사각형 38">
              <a:extLst>
                <a:ext uri="{FF2B5EF4-FFF2-40B4-BE49-F238E27FC236}">
                  <a16:creationId xmlns:a16="http://schemas.microsoft.com/office/drawing/2014/main" id="{DA85074E-7ED1-4342-AE1F-521D88243D47}"/>
                </a:ext>
              </a:extLst>
            </p:cNvPr>
            <p:cNvSpPr/>
            <p:nvPr/>
          </p:nvSpPr>
          <p:spPr>
            <a:xfrm>
              <a:off x="4142430" y="5291574"/>
              <a:ext cx="807174" cy="295411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/>
                <a:t>예약 취소</a:t>
              </a:r>
              <a:endParaRPr lang="ko-KR" altLang="en-US" sz="800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C6C66F6-F208-46A7-8BED-C503B2692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0003" y="2379443"/>
              <a:ext cx="1663169" cy="43693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C8B3D7-4FB7-4F20-9400-8A2697873F8B}"/>
                </a:ext>
              </a:extLst>
            </p:cNvPr>
            <p:cNvSpPr txBox="1"/>
            <p:nvPr/>
          </p:nvSpPr>
          <p:spPr>
            <a:xfrm>
              <a:off x="4234480" y="2816152"/>
              <a:ext cx="2595161" cy="31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sp>
          <p:nvSpPr>
            <p:cNvPr id="31" name="모서리가 둥근 직사각형 38">
              <a:extLst>
                <a:ext uri="{FF2B5EF4-FFF2-40B4-BE49-F238E27FC236}">
                  <a16:creationId xmlns:a16="http://schemas.microsoft.com/office/drawing/2014/main" id="{8DE0FB76-9D56-46F9-8B12-0E8B7C001B2F}"/>
                </a:ext>
              </a:extLst>
            </p:cNvPr>
            <p:cNvSpPr/>
            <p:nvPr/>
          </p:nvSpPr>
          <p:spPr>
            <a:xfrm>
              <a:off x="5358605" y="5291574"/>
              <a:ext cx="807174" cy="295411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/>
                <a:t>예약 연장</a:t>
              </a:r>
              <a:endParaRPr lang="ko-KR" altLang="en-US" sz="800" dirty="0"/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C8501AF-1128-4289-A1EC-0D56751AF285}"/>
              </a:ext>
            </a:extLst>
          </p:cNvPr>
          <p:cNvCxnSpPr>
            <a:cxnSpLocks/>
          </p:cNvCxnSpPr>
          <p:nvPr/>
        </p:nvCxnSpPr>
        <p:spPr>
          <a:xfrm>
            <a:off x="3856122" y="3632690"/>
            <a:ext cx="5836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B703BB6-FD10-4224-9152-4AA84EF8B848}"/>
              </a:ext>
            </a:extLst>
          </p:cNvPr>
          <p:cNvCxnSpPr>
            <a:cxnSpLocks/>
          </p:cNvCxnSpPr>
          <p:nvPr/>
        </p:nvCxnSpPr>
        <p:spPr>
          <a:xfrm flipV="1">
            <a:off x="7579895" y="3268440"/>
            <a:ext cx="493435" cy="203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7690B3A-0DBF-4175-928A-BB6935431024}"/>
              </a:ext>
            </a:extLst>
          </p:cNvPr>
          <p:cNvCxnSpPr>
            <a:cxnSpLocks/>
          </p:cNvCxnSpPr>
          <p:nvPr/>
        </p:nvCxnSpPr>
        <p:spPr>
          <a:xfrm>
            <a:off x="7579894" y="4080882"/>
            <a:ext cx="493435" cy="2034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BE9FB79-AFA0-4368-8AE1-37401A80E1F1}"/>
              </a:ext>
            </a:extLst>
          </p:cNvPr>
          <p:cNvGrpSpPr/>
          <p:nvPr/>
        </p:nvGrpSpPr>
        <p:grpSpPr>
          <a:xfrm>
            <a:off x="8850687" y="810621"/>
            <a:ext cx="1951306" cy="2663659"/>
            <a:chOff x="4875748" y="1389208"/>
            <a:chExt cx="3700776" cy="5066249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1C4CECD3-D745-43AE-B0AF-D80BD5B1C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5748" y="1389208"/>
              <a:ext cx="3700776" cy="506624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FB22DBD-2FC6-4200-A84F-023889BF661B}"/>
                </a:ext>
              </a:extLst>
            </p:cNvPr>
            <p:cNvSpPr/>
            <p:nvPr/>
          </p:nvSpPr>
          <p:spPr>
            <a:xfrm>
              <a:off x="5408818" y="2001704"/>
              <a:ext cx="2762250" cy="39374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E7D457D-E574-4010-9EDA-B001FB75B2A8}"/>
              </a:ext>
            </a:extLst>
          </p:cNvPr>
          <p:cNvSpPr/>
          <p:nvPr/>
        </p:nvSpPr>
        <p:spPr>
          <a:xfrm>
            <a:off x="9124687" y="1128356"/>
            <a:ext cx="1456450" cy="207448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086535-CFED-48D4-A47D-5EA8060731B8}"/>
              </a:ext>
            </a:extLst>
          </p:cNvPr>
          <p:cNvSpPr txBox="1"/>
          <p:nvPr/>
        </p:nvSpPr>
        <p:spPr>
          <a:xfrm>
            <a:off x="9124687" y="1135364"/>
            <a:ext cx="1461200" cy="184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예약 내역</a:t>
            </a:r>
            <a:endParaRPr lang="ko-KR" altLang="en-US" sz="500">
              <a:solidFill>
                <a:schemeClr val="tx2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3F7B182-92E2-4111-98AC-542B896347EF}"/>
              </a:ext>
            </a:extLst>
          </p:cNvPr>
          <p:cNvGrpSpPr/>
          <p:nvPr/>
        </p:nvGrpSpPr>
        <p:grpSpPr>
          <a:xfrm>
            <a:off x="9326126" y="1928753"/>
            <a:ext cx="1173264" cy="966982"/>
            <a:chOff x="4048969" y="1979156"/>
            <a:chExt cx="2725959" cy="3488033"/>
          </a:xfrm>
        </p:grpSpPr>
        <p:sp>
          <p:nvSpPr>
            <p:cNvPr id="69" name="모서리가 둥근 직사각형 28">
              <a:extLst>
                <a:ext uri="{FF2B5EF4-FFF2-40B4-BE49-F238E27FC236}">
                  <a16:creationId xmlns:a16="http://schemas.microsoft.com/office/drawing/2014/main" id="{6A530C2C-DA48-4221-92E9-D6BBB69B1D7E}"/>
                </a:ext>
              </a:extLst>
            </p:cNvPr>
            <p:cNvSpPr/>
            <p:nvPr/>
          </p:nvSpPr>
          <p:spPr>
            <a:xfrm>
              <a:off x="4048969" y="2923813"/>
              <a:ext cx="2467748" cy="2395856"/>
            </a:xfrm>
            <a:prstGeom prst="roundRect">
              <a:avLst>
                <a:gd name="adj" fmla="val 2375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70" name="모서리가 둥근 직사각형 29">
              <a:extLst>
                <a:ext uri="{FF2B5EF4-FFF2-40B4-BE49-F238E27FC236}">
                  <a16:creationId xmlns:a16="http://schemas.microsoft.com/office/drawing/2014/main" id="{509CA464-DDFB-4BBA-A802-9978462F76A2}"/>
                </a:ext>
              </a:extLst>
            </p:cNvPr>
            <p:cNvSpPr/>
            <p:nvPr/>
          </p:nvSpPr>
          <p:spPr>
            <a:xfrm>
              <a:off x="4048969" y="1992870"/>
              <a:ext cx="2467748" cy="922638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C3A2999-1E99-4F9B-862A-6B91D14C007A}"/>
                </a:ext>
              </a:extLst>
            </p:cNvPr>
            <p:cNvSpPr txBox="1"/>
            <p:nvPr/>
          </p:nvSpPr>
          <p:spPr>
            <a:xfrm>
              <a:off x="5387797" y="1979156"/>
              <a:ext cx="1257074" cy="943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>
                  <a:solidFill>
                    <a:schemeClr val="bg1"/>
                  </a:solidFill>
                </a:rPr>
                <a:t>115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E29E340-E4E2-4EF7-B11F-2C10C4A6F9F3}"/>
                </a:ext>
              </a:extLst>
            </p:cNvPr>
            <p:cNvSpPr txBox="1"/>
            <p:nvPr/>
          </p:nvSpPr>
          <p:spPr>
            <a:xfrm>
              <a:off x="4130451" y="3242352"/>
              <a:ext cx="1453202" cy="55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b="1" dirty="0">
                  <a:solidFill>
                    <a:schemeClr val="accent1">
                      <a:lumMod val="50000"/>
                    </a:schemeClr>
                  </a:solidFill>
                </a:rPr>
                <a:t>현재접수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FE4D6B2-20C6-451F-B5BD-6265B888F182}"/>
                </a:ext>
              </a:extLst>
            </p:cNvPr>
            <p:cNvSpPr txBox="1"/>
            <p:nvPr/>
          </p:nvSpPr>
          <p:spPr>
            <a:xfrm>
              <a:off x="4142967" y="3809631"/>
              <a:ext cx="1217000" cy="55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b="1" dirty="0">
                  <a:solidFill>
                    <a:schemeClr val="accent1">
                      <a:lumMod val="50000"/>
                    </a:schemeClr>
                  </a:solidFill>
                </a:rPr>
                <a:t>현재 대기 인원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92C868-9D58-459F-84B5-D3AA7FE0C826}"/>
                </a:ext>
              </a:extLst>
            </p:cNvPr>
            <p:cNvSpPr txBox="1"/>
            <p:nvPr/>
          </p:nvSpPr>
          <p:spPr>
            <a:xfrm>
              <a:off x="4130451" y="4515158"/>
              <a:ext cx="1217000" cy="55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b="1" dirty="0">
                  <a:solidFill>
                    <a:schemeClr val="accent1">
                      <a:lumMod val="50000"/>
                    </a:schemeClr>
                  </a:solidFill>
                </a:rPr>
                <a:t>예상 대기 시간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B03ABF-2ED8-4B18-B275-39E190EC97E4}"/>
                </a:ext>
              </a:extLst>
            </p:cNvPr>
            <p:cNvSpPr txBox="1"/>
            <p:nvPr/>
          </p:nvSpPr>
          <p:spPr>
            <a:xfrm>
              <a:off x="5726000" y="3951670"/>
              <a:ext cx="918216" cy="77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/>
                <a:t>06</a:t>
              </a:r>
              <a:endParaRPr lang="ko-KR" altLang="en-US" sz="800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D812B-6742-4712-B7DA-824C94D038ED}"/>
                </a:ext>
              </a:extLst>
            </p:cNvPr>
            <p:cNvSpPr txBox="1"/>
            <p:nvPr/>
          </p:nvSpPr>
          <p:spPr>
            <a:xfrm>
              <a:off x="5051387" y="4690054"/>
              <a:ext cx="1723541" cy="77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/>
                <a:t>00:20:00</a:t>
              </a:r>
              <a:endParaRPr lang="ko-KR" altLang="en-US" sz="800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CD3A4F1-8BEC-40BE-86DF-4C7E8EB3E585}"/>
                </a:ext>
              </a:extLst>
            </p:cNvPr>
            <p:cNvSpPr txBox="1"/>
            <p:nvPr/>
          </p:nvSpPr>
          <p:spPr>
            <a:xfrm>
              <a:off x="4130451" y="2406396"/>
              <a:ext cx="1211420" cy="555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b="1" dirty="0">
                  <a:solidFill>
                    <a:schemeClr val="bg1"/>
                  </a:solidFill>
                </a:rPr>
                <a:t>접수번호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D55E2FA-4A1B-4EA0-A81C-17D9DD792648}"/>
                </a:ext>
              </a:extLst>
            </p:cNvPr>
            <p:cNvSpPr txBox="1"/>
            <p:nvPr/>
          </p:nvSpPr>
          <p:spPr>
            <a:xfrm>
              <a:off x="5600081" y="3126953"/>
              <a:ext cx="1174847" cy="77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/>
                <a:t>109</a:t>
              </a:r>
              <a:endParaRPr lang="ko-KR" altLang="en-US" sz="800" b="1" dirty="0"/>
            </a:p>
          </p:txBody>
        </p:sp>
      </p:grpSp>
      <p:sp>
        <p:nvSpPr>
          <p:cNvPr id="65" name="모서리가 둥근 직사각형 38">
            <a:extLst>
              <a:ext uri="{FF2B5EF4-FFF2-40B4-BE49-F238E27FC236}">
                <a16:creationId xmlns:a16="http://schemas.microsoft.com/office/drawing/2014/main" id="{BA02FFF5-53D5-4634-B518-307B0ADF5D65}"/>
              </a:ext>
            </a:extLst>
          </p:cNvPr>
          <p:cNvSpPr/>
          <p:nvPr/>
        </p:nvSpPr>
        <p:spPr>
          <a:xfrm>
            <a:off x="9320605" y="2951183"/>
            <a:ext cx="425598" cy="155317"/>
          </a:xfrm>
          <a:prstGeom prst="roundRect">
            <a:avLst>
              <a:gd name="adj" fmla="val 773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/>
              <a:t>예약 취소</a:t>
            </a:r>
            <a:endParaRPr lang="ko-KR" altLang="en-US" sz="400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CC5952B-1AE5-48FB-924A-3EA26165D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870" y="1420084"/>
            <a:ext cx="876939" cy="22972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69C6C094-9B17-4D2D-A7FD-E75B71C3F8B9}"/>
              </a:ext>
            </a:extLst>
          </p:cNvPr>
          <p:cNvSpPr txBox="1"/>
          <p:nvPr/>
        </p:nvSpPr>
        <p:spPr>
          <a:xfrm>
            <a:off x="9369140" y="1649691"/>
            <a:ext cx="136834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>
                <a:latin typeface="-윤고딕320" panose="02030504000101010101" pitchFamily="18" charset="-127"/>
                <a:ea typeface="-윤고딕320" panose="02030504000101010101" pitchFamily="18" charset="-127"/>
              </a:rPr>
              <a:t>한국산업기술대학교지점</a:t>
            </a:r>
          </a:p>
        </p:txBody>
      </p:sp>
      <p:sp>
        <p:nvSpPr>
          <p:cNvPr id="68" name="모서리가 둥근 직사각형 38">
            <a:extLst>
              <a:ext uri="{FF2B5EF4-FFF2-40B4-BE49-F238E27FC236}">
                <a16:creationId xmlns:a16="http://schemas.microsoft.com/office/drawing/2014/main" id="{B43F0F18-4E5C-41B0-8355-8F6884C49D3B}"/>
              </a:ext>
            </a:extLst>
          </p:cNvPr>
          <p:cNvSpPr/>
          <p:nvPr/>
        </p:nvSpPr>
        <p:spPr>
          <a:xfrm>
            <a:off x="9961857" y="2951183"/>
            <a:ext cx="425598" cy="155317"/>
          </a:xfrm>
          <a:prstGeom prst="roundRect">
            <a:avLst>
              <a:gd name="adj" fmla="val 773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/>
              <a:t>예약 연장</a:t>
            </a:r>
            <a:endParaRPr lang="ko-KR" altLang="en-US" sz="4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4652955-8637-4296-861D-6ECCC4BA09A7}"/>
              </a:ext>
            </a:extLst>
          </p:cNvPr>
          <p:cNvGrpSpPr/>
          <p:nvPr/>
        </p:nvGrpSpPr>
        <p:grpSpPr>
          <a:xfrm>
            <a:off x="8857226" y="3797295"/>
            <a:ext cx="1951306" cy="2663659"/>
            <a:chOff x="4875748" y="1389208"/>
            <a:chExt cx="3700776" cy="5066249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0AAD823C-6382-425E-8CB0-9651DB145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5748" y="1389208"/>
              <a:ext cx="3700776" cy="506624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EC881109-EC1D-4FDF-A3AD-C7CE66830655}"/>
                </a:ext>
              </a:extLst>
            </p:cNvPr>
            <p:cNvSpPr/>
            <p:nvPr/>
          </p:nvSpPr>
          <p:spPr>
            <a:xfrm>
              <a:off x="5408818" y="2001704"/>
              <a:ext cx="2762250" cy="39374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2AA79EE-61B7-4162-B8AB-D3ACE9461304}"/>
              </a:ext>
            </a:extLst>
          </p:cNvPr>
          <p:cNvSpPr/>
          <p:nvPr/>
        </p:nvSpPr>
        <p:spPr>
          <a:xfrm>
            <a:off x="9131226" y="4115030"/>
            <a:ext cx="1456450" cy="207448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2B0167-34AD-4A13-890B-BB9BB8363952}"/>
              </a:ext>
            </a:extLst>
          </p:cNvPr>
          <p:cNvSpPr txBox="1"/>
          <p:nvPr/>
        </p:nvSpPr>
        <p:spPr>
          <a:xfrm>
            <a:off x="9131226" y="4122038"/>
            <a:ext cx="1461200" cy="184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예약 내역</a:t>
            </a:r>
            <a:endParaRPr lang="ko-KR" altLang="en-US" sz="500">
              <a:solidFill>
                <a:schemeClr val="tx2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2C6F2F19-9C9B-4A39-86E2-A3716B799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410" y="4406758"/>
            <a:ext cx="876939" cy="229725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EA7308A5-C08D-4DF9-829D-FB65D69958A3}"/>
              </a:ext>
            </a:extLst>
          </p:cNvPr>
          <p:cNvSpPr txBox="1"/>
          <p:nvPr/>
        </p:nvSpPr>
        <p:spPr>
          <a:xfrm>
            <a:off x="9520062" y="4636365"/>
            <a:ext cx="13683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>
                <a:latin typeface="-윤고딕320" panose="02030504000101010101" pitchFamily="18" charset="-127"/>
                <a:ea typeface="-윤고딕320" panose="02030504000101010101" pitchFamily="18" charset="-127"/>
              </a:rPr>
              <a:t>한국산업기술대학교지점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11440E3-D7FF-43AA-8ECE-FC86E812FB01}"/>
              </a:ext>
            </a:extLst>
          </p:cNvPr>
          <p:cNvGrpSpPr/>
          <p:nvPr/>
        </p:nvGrpSpPr>
        <p:grpSpPr>
          <a:xfrm>
            <a:off x="9239687" y="5123376"/>
            <a:ext cx="1239527" cy="756947"/>
            <a:chOff x="6939365" y="3389697"/>
            <a:chExt cx="2595160" cy="1108220"/>
          </a:xfrm>
        </p:grpSpPr>
        <p:sp>
          <p:nvSpPr>
            <p:cNvPr id="103" name="모서리가 둥근 직사각형 13">
              <a:extLst>
                <a:ext uri="{FF2B5EF4-FFF2-40B4-BE49-F238E27FC236}">
                  <a16:creationId xmlns:a16="http://schemas.microsoft.com/office/drawing/2014/main" id="{4FE9A4C1-4EF9-4B31-BEC8-8BC26A1A98C9}"/>
                </a:ext>
              </a:extLst>
            </p:cNvPr>
            <p:cNvSpPr/>
            <p:nvPr/>
          </p:nvSpPr>
          <p:spPr>
            <a:xfrm>
              <a:off x="6939365" y="3389697"/>
              <a:ext cx="2595160" cy="1108220"/>
            </a:xfrm>
            <a:prstGeom prst="roundRect">
              <a:avLst>
                <a:gd name="adj" fmla="val 742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5D7EF8C-BCAA-4F96-BFC0-B432AECBBA5D}"/>
                </a:ext>
              </a:extLst>
            </p:cNvPr>
            <p:cNvSpPr txBox="1"/>
            <p:nvPr/>
          </p:nvSpPr>
          <p:spPr>
            <a:xfrm>
              <a:off x="6939365" y="3449515"/>
              <a:ext cx="2595160" cy="708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800">
                <a:solidFill>
                  <a:schemeClr val="bg1"/>
                </a:solidFill>
              </a:endParaRPr>
            </a:p>
            <a:p>
              <a:r>
                <a:rPr lang="ko-KR" altLang="en-US" sz="800">
                  <a:solidFill>
                    <a:schemeClr val="bg1"/>
                  </a:solidFill>
                </a:rPr>
                <a:t>예약이 취소되었습니다</a:t>
              </a:r>
              <a:r>
                <a:rPr lang="en-US" altLang="ko-KR" sz="800">
                  <a:solidFill>
                    <a:schemeClr val="bg1"/>
                  </a:solidFill>
                </a:rPr>
                <a:t>.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8" name="모서리가 둥근 직사각형 38">
            <a:extLst>
              <a:ext uri="{FF2B5EF4-FFF2-40B4-BE49-F238E27FC236}">
                <a16:creationId xmlns:a16="http://schemas.microsoft.com/office/drawing/2014/main" id="{08755D3F-FFD6-439C-AE43-00CD8B735148}"/>
              </a:ext>
            </a:extLst>
          </p:cNvPr>
          <p:cNvSpPr/>
          <p:nvPr/>
        </p:nvSpPr>
        <p:spPr>
          <a:xfrm>
            <a:off x="9677586" y="5660578"/>
            <a:ext cx="425598" cy="155317"/>
          </a:xfrm>
          <a:prstGeom prst="roundRect">
            <a:avLst>
              <a:gd name="adj" fmla="val 7738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/>
              <a:t>뒤로가기</a:t>
            </a:r>
            <a:endParaRPr lang="ko-KR" altLang="en-US" sz="400" dirty="0"/>
          </a:p>
        </p:txBody>
      </p:sp>
    </p:spTree>
    <p:extLst>
      <p:ext uri="{BB962C8B-B14F-4D97-AF65-F5344CB8AC3E}">
        <p14:creationId xmlns:p14="http://schemas.microsoft.com/office/powerpoint/2010/main" val="2939665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B468502-D889-4240-81B7-65D01809150E}"/>
              </a:ext>
            </a:extLst>
          </p:cNvPr>
          <p:cNvSpPr/>
          <p:nvPr/>
        </p:nvSpPr>
        <p:spPr>
          <a:xfrm>
            <a:off x="1935152" y="4007523"/>
            <a:ext cx="2859918" cy="1497779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37EA926A-1948-432B-B86F-C6F51EEE2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226" y="4239887"/>
            <a:ext cx="2905274" cy="1367144"/>
          </a:xfrm>
          <a:prstGeom prst="rect">
            <a:avLst/>
          </a:prstGeom>
        </p:spPr>
      </p:pic>
      <p:pic>
        <p:nvPicPr>
          <p:cNvPr id="6" name="그림 5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id="{6C0F08F3-0870-4D0C-BB6B-C616EAD8B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03" y="1225131"/>
            <a:ext cx="2112010" cy="1273023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E5E3AB1-6ECC-46B7-B29A-B424044E544C}"/>
              </a:ext>
            </a:extLst>
          </p:cNvPr>
          <p:cNvGrpSpPr/>
          <p:nvPr/>
        </p:nvGrpSpPr>
        <p:grpSpPr>
          <a:xfrm>
            <a:off x="1334987" y="4156249"/>
            <a:ext cx="1200330" cy="1200330"/>
            <a:chOff x="806445" y="7969347"/>
            <a:chExt cx="1200330" cy="120033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68CE85-F016-4AC8-B130-3D6217216D38}"/>
                </a:ext>
              </a:extLst>
            </p:cNvPr>
            <p:cNvSpPr/>
            <p:nvPr/>
          </p:nvSpPr>
          <p:spPr>
            <a:xfrm>
              <a:off x="806445" y="7969347"/>
              <a:ext cx="1200330" cy="12003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0B2B3C-893E-4C0C-8813-A77657176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45" y="7969347"/>
              <a:ext cx="1200330" cy="120033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3B6A39-4D6C-4898-8353-AB6FBD0CCACF}"/>
              </a:ext>
            </a:extLst>
          </p:cNvPr>
          <p:cNvSpPr txBox="1"/>
          <p:nvPr/>
        </p:nvSpPr>
        <p:spPr>
          <a:xfrm>
            <a:off x="2732712" y="1975296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7-</a:t>
            </a:r>
            <a:r>
              <a:rPr lang="ko-KR" altLang="en-US" dirty="0"/>
              <a:t>세그먼트</a:t>
            </a:r>
            <a:endParaRPr lang="en-US" altLang="ko-KR" dirty="0"/>
          </a:p>
          <a:p>
            <a:r>
              <a:rPr lang="ko-KR" altLang="en-US" dirty="0" err="1"/>
              <a:t>열전사</a:t>
            </a:r>
            <a:r>
              <a:rPr lang="ko-KR" altLang="en-US" dirty="0"/>
              <a:t> 프린터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B4D4A-FE00-4A15-8528-B5FE0008B84C}"/>
              </a:ext>
            </a:extLst>
          </p:cNvPr>
          <p:cNvSpPr txBox="1"/>
          <p:nvPr/>
        </p:nvSpPr>
        <p:spPr>
          <a:xfrm>
            <a:off x="2665823" y="4156249"/>
            <a:ext cx="1946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Google</a:t>
            </a:r>
            <a:r>
              <a:rPr lang="ko-KR" altLang="en-US" dirty="0"/>
              <a:t>지도 표시</a:t>
            </a:r>
            <a:endParaRPr lang="en-US" altLang="ko-KR" dirty="0"/>
          </a:p>
          <a:p>
            <a:r>
              <a:rPr lang="en-US" altLang="ko-KR" dirty="0"/>
              <a:t>QR</a:t>
            </a:r>
            <a:r>
              <a:rPr lang="ko-KR" altLang="en-US" dirty="0"/>
              <a:t>코드 스캔</a:t>
            </a:r>
            <a:endParaRPr lang="en-US" altLang="ko-KR" dirty="0"/>
          </a:p>
          <a:p>
            <a:r>
              <a:rPr lang="ko-KR" altLang="en-US" dirty="0"/>
              <a:t>소켓 통신</a:t>
            </a:r>
            <a:endParaRPr lang="en-US" altLang="ko-KR" dirty="0"/>
          </a:p>
          <a:p>
            <a:r>
              <a:rPr lang="ko-KR" altLang="en-US" dirty="0"/>
              <a:t>계정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968B5-4409-410D-96A2-E887CC2AF686}"/>
              </a:ext>
            </a:extLst>
          </p:cNvPr>
          <p:cNvSpPr txBox="1"/>
          <p:nvPr/>
        </p:nvSpPr>
        <p:spPr>
          <a:xfrm>
            <a:off x="1350543" y="3094469"/>
            <a:ext cx="116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Arduino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F06A70-C183-44A8-BA3F-86D94FF68A6A}"/>
              </a:ext>
            </a:extLst>
          </p:cNvPr>
          <p:cNvSpPr txBox="1"/>
          <p:nvPr/>
        </p:nvSpPr>
        <p:spPr>
          <a:xfrm>
            <a:off x="1372306" y="5553978"/>
            <a:ext cx="11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Android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126CA5-0811-4B66-9860-EE4F003D1D39}"/>
              </a:ext>
            </a:extLst>
          </p:cNvPr>
          <p:cNvSpPr txBox="1"/>
          <p:nvPr/>
        </p:nvSpPr>
        <p:spPr>
          <a:xfrm>
            <a:off x="9463287" y="2567311"/>
            <a:ext cx="101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Server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628D4B-EE13-4FC1-8365-00B96C97F156}"/>
              </a:ext>
            </a:extLst>
          </p:cNvPr>
          <p:cNvSpPr txBox="1"/>
          <p:nvPr/>
        </p:nvSpPr>
        <p:spPr>
          <a:xfrm>
            <a:off x="9353076" y="5629128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Database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B17D51-42CE-4D53-94B2-AD455D8DAC6E}"/>
              </a:ext>
            </a:extLst>
          </p:cNvPr>
          <p:cNvSpPr/>
          <p:nvPr/>
        </p:nvSpPr>
        <p:spPr>
          <a:xfrm>
            <a:off x="1933075" y="1549573"/>
            <a:ext cx="2859918" cy="1497779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C5F8830-0CFA-4D4C-90C9-BFEA2715B74A}"/>
              </a:ext>
            </a:extLst>
          </p:cNvPr>
          <p:cNvGrpSpPr/>
          <p:nvPr/>
        </p:nvGrpSpPr>
        <p:grpSpPr>
          <a:xfrm>
            <a:off x="1164248" y="1517382"/>
            <a:ext cx="1579126" cy="1577087"/>
            <a:chOff x="505961" y="7197744"/>
            <a:chExt cx="1579126" cy="1577087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2C147A2-8C87-4392-8F64-FC44E091EAEF}"/>
                </a:ext>
              </a:extLst>
            </p:cNvPr>
            <p:cNvSpPr/>
            <p:nvPr/>
          </p:nvSpPr>
          <p:spPr>
            <a:xfrm>
              <a:off x="505961" y="7376644"/>
              <a:ext cx="1577087" cy="1192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3C495BA-60EA-43FE-95BE-36DF37FE2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00" y="7197744"/>
              <a:ext cx="1577087" cy="1577087"/>
            </a:xfrm>
            <a:prstGeom prst="rect">
              <a:avLst/>
            </a:prstGeom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DBD7C3E-2093-4E79-8142-411D19217E19}"/>
              </a:ext>
            </a:extLst>
          </p:cNvPr>
          <p:cNvSpPr/>
          <p:nvPr/>
        </p:nvSpPr>
        <p:spPr>
          <a:xfrm>
            <a:off x="698500" y="1087091"/>
            <a:ext cx="4680891" cy="5068344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13693A-BC6D-402D-BF4B-43F932E869EE}"/>
              </a:ext>
            </a:extLst>
          </p:cNvPr>
          <p:cNvSpPr txBox="1"/>
          <p:nvPr/>
        </p:nvSpPr>
        <p:spPr>
          <a:xfrm>
            <a:off x="2651659" y="618363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User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2A9719A-1105-4329-A065-0C35C9CE3BDD}"/>
              </a:ext>
            </a:extLst>
          </p:cNvPr>
          <p:cNvCxnSpPr>
            <a:cxnSpLocks/>
          </p:cNvCxnSpPr>
          <p:nvPr/>
        </p:nvCxnSpPr>
        <p:spPr>
          <a:xfrm flipH="1">
            <a:off x="5715000" y="1757242"/>
            <a:ext cx="2888466" cy="0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3FF7270-72EF-4BB1-818A-9A532A601DD4}"/>
              </a:ext>
            </a:extLst>
          </p:cNvPr>
          <p:cNvCxnSpPr>
            <a:cxnSpLocks/>
          </p:cNvCxnSpPr>
          <p:nvPr/>
        </p:nvCxnSpPr>
        <p:spPr>
          <a:xfrm flipH="1">
            <a:off x="5775960" y="1964698"/>
            <a:ext cx="2888466" cy="0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21E58C4-7D7F-4CF4-813A-D2E5091E9DDC}"/>
              </a:ext>
            </a:extLst>
          </p:cNvPr>
          <p:cNvCxnSpPr>
            <a:cxnSpLocks/>
          </p:cNvCxnSpPr>
          <p:nvPr/>
        </p:nvCxnSpPr>
        <p:spPr>
          <a:xfrm flipH="1">
            <a:off x="4792993" y="2352091"/>
            <a:ext cx="3871433" cy="2153819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F30D6E0-CA22-43D6-BD0B-478BAB75EA0E}"/>
              </a:ext>
            </a:extLst>
          </p:cNvPr>
          <p:cNvCxnSpPr>
            <a:cxnSpLocks/>
          </p:cNvCxnSpPr>
          <p:nvPr/>
        </p:nvCxnSpPr>
        <p:spPr>
          <a:xfrm>
            <a:off x="9905685" y="3062592"/>
            <a:ext cx="0" cy="1621865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67EF7C6-2828-4E0F-B968-65B79AE25F1E}"/>
              </a:ext>
            </a:extLst>
          </p:cNvPr>
          <p:cNvCxnSpPr>
            <a:cxnSpLocks/>
          </p:cNvCxnSpPr>
          <p:nvPr/>
        </p:nvCxnSpPr>
        <p:spPr>
          <a:xfrm>
            <a:off x="10086580" y="3016275"/>
            <a:ext cx="0" cy="1621865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말풍선: 타원형 70">
            <a:extLst>
              <a:ext uri="{FF2B5EF4-FFF2-40B4-BE49-F238E27FC236}">
                <a16:creationId xmlns:a16="http://schemas.microsoft.com/office/drawing/2014/main" id="{B9E7C5A2-0D00-4408-B4A5-49C091C178CF}"/>
              </a:ext>
            </a:extLst>
          </p:cNvPr>
          <p:cNvSpPr/>
          <p:nvPr/>
        </p:nvSpPr>
        <p:spPr>
          <a:xfrm>
            <a:off x="6247194" y="863577"/>
            <a:ext cx="2175957" cy="676833"/>
          </a:xfrm>
          <a:prstGeom prst="wedgeEllipse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대기번호 발행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현 순번 정보 제공</a:t>
            </a:r>
          </a:p>
        </p:txBody>
      </p:sp>
      <p:sp>
        <p:nvSpPr>
          <p:cNvPr id="72" name="말풍선: 타원형 71">
            <a:extLst>
              <a:ext uri="{FF2B5EF4-FFF2-40B4-BE49-F238E27FC236}">
                <a16:creationId xmlns:a16="http://schemas.microsoft.com/office/drawing/2014/main" id="{243BB42C-704D-4A6C-82CC-78FD70B252E6}"/>
              </a:ext>
            </a:extLst>
          </p:cNvPr>
          <p:cNvSpPr/>
          <p:nvPr/>
        </p:nvSpPr>
        <p:spPr>
          <a:xfrm>
            <a:off x="5528064" y="4027113"/>
            <a:ext cx="2175957" cy="676833"/>
          </a:xfrm>
          <a:prstGeom prst="wedgeEllipseCallout">
            <a:avLst>
              <a:gd name="adj1" fmla="val -14530"/>
              <a:gd name="adj2" fmla="val -748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은행 위치</a:t>
            </a:r>
            <a:r>
              <a:rPr lang="en-US" altLang="ko-KR" sz="1200" dirty="0">
                <a:solidFill>
                  <a:schemeClr val="tx1"/>
                </a:solidFill>
              </a:rPr>
              <a:t>, QR, </a:t>
            </a:r>
            <a:r>
              <a:rPr lang="ko-KR" altLang="en-US" sz="1200" dirty="0">
                <a:solidFill>
                  <a:schemeClr val="tx1"/>
                </a:solidFill>
              </a:rPr>
              <a:t>계정 정보 및 서비스제공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3" name="말풍선: 타원형 72">
            <a:extLst>
              <a:ext uri="{FF2B5EF4-FFF2-40B4-BE49-F238E27FC236}">
                <a16:creationId xmlns:a16="http://schemas.microsoft.com/office/drawing/2014/main" id="{F9CC515B-EE0F-4802-8F59-E13939273AFB}"/>
              </a:ext>
            </a:extLst>
          </p:cNvPr>
          <p:cNvSpPr/>
          <p:nvPr/>
        </p:nvSpPr>
        <p:spPr>
          <a:xfrm>
            <a:off x="10256849" y="3478621"/>
            <a:ext cx="1828472" cy="677628"/>
          </a:xfrm>
          <a:prstGeom prst="wedgeEllipseCallout">
            <a:avLst>
              <a:gd name="adj1" fmla="val -48901"/>
              <a:gd name="adj2" fmla="val -42718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정보 저장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제공</a:t>
            </a:r>
          </a:p>
        </p:txBody>
      </p:sp>
      <p:sp>
        <p:nvSpPr>
          <p:cNvPr id="74" name="말풍선: 타원형 73">
            <a:extLst>
              <a:ext uri="{FF2B5EF4-FFF2-40B4-BE49-F238E27FC236}">
                <a16:creationId xmlns:a16="http://schemas.microsoft.com/office/drawing/2014/main" id="{62386F9D-C779-4944-8EAC-414C3C688ECE}"/>
              </a:ext>
            </a:extLst>
          </p:cNvPr>
          <p:cNvSpPr/>
          <p:nvPr/>
        </p:nvSpPr>
        <p:spPr>
          <a:xfrm>
            <a:off x="5842028" y="2392998"/>
            <a:ext cx="1806870" cy="475075"/>
          </a:xfrm>
          <a:prstGeom prst="wedgeEllipseCallout">
            <a:avLst>
              <a:gd name="adj1" fmla="val 10375"/>
              <a:gd name="adj2" fmla="val -78648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대기번호 요청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5" name="말풍선: 타원형 74">
            <a:extLst>
              <a:ext uri="{FF2B5EF4-FFF2-40B4-BE49-F238E27FC236}">
                <a16:creationId xmlns:a16="http://schemas.microsoft.com/office/drawing/2014/main" id="{B7D572ED-6EF2-4227-9529-B32E53A5474B}"/>
              </a:ext>
            </a:extLst>
          </p:cNvPr>
          <p:cNvSpPr/>
          <p:nvPr/>
        </p:nvSpPr>
        <p:spPr>
          <a:xfrm>
            <a:off x="7940039" y="3229699"/>
            <a:ext cx="1804157" cy="773639"/>
          </a:xfrm>
          <a:prstGeom prst="wedgeEllipseCallout">
            <a:avLst>
              <a:gd name="adj1" fmla="val 49450"/>
              <a:gd name="adj2" fmla="val 4975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정보 갱신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유저정보 관리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72433-EFA0-49B5-82F4-DE0C9EED5205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40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53F888-3C2C-4850-98D1-3C3D4866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62" y="847725"/>
            <a:ext cx="7077075" cy="516255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ABF34-AF95-4330-884F-2FEE0C3270DC}"/>
              </a:ext>
            </a:extLst>
          </p:cNvPr>
          <p:cNvSpPr txBox="1"/>
          <p:nvPr/>
        </p:nvSpPr>
        <p:spPr>
          <a:xfrm>
            <a:off x="4491941" y="6072128"/>
            <a:ext cx="320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 err="1">
                <a:latin typeface="+mj-ea"/>
                <a:ea typeface="+mj-ea"/>
              </a:rPr>
              <a:t>유스케이스</a:t>
            </a:r>
            <a:r>
              <a:rPr lang="ko-KR" altLang="en-US" sz="2000" b="1" dirty="0">
                <a:latin typeface="+mj-ea"/>
                <a:ea typeface="+mj-ea"/>
              </a:rPr>
              <a:t> 다이어그램 </a:t>
            </a:r>
            <a:r>
              <a:rPr lang="en-US" altLang="ko-KR" sz="2000" b="1" dirty="0">
                <a:latin typeface="+mj-ea"/>
                <a:ea typeface="+mj-ea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77399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ABF34-AF95-4330-884F-2FEE0C3270DC}"/>
              </a:ext>
            </a:extLst>
          </p:cNvPr>
          <p:cNvSpPr txBox="1"/>
          <p:nvPr/>
        </p:nvSpPr>
        <p:spPr>
          <a:xfrm>
            <a:off x="3944429" y="6072128"/>
            <a:ext cx="4303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- </a:t>
            </a:r>
            <a:r>
              <a:rPr lang="ko-KR" altLang="en-US" sz="2000" b="1">
                <a:latin typeface="+mj-ea"/>
                <a:ea typeface="+mj-ea"/>
              </a:rPr>
              <a:t>시퀀스 다이어그램</a:t>
            </a:r>
            <a:r>
              <a:rPr lang="en-US" altLang="ko-KR" sz="2000" b="1">
                <a:latin typeface="+mj-ea"/>
                <a:ea typeface="+mj-ea"/>
              </a:rPr>
              <a:t>(</a:t>
            </a:r>
            <a:r>
              <a:rPr lang="ko-KR" altLang="en-US" sz="2000" b="1">
                <a:latin typeface="+mj-ea"/>
                <a:ea typeface="+mj-ea"/>
              </a:rPr>
              <a:t>오프라인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r>
              <a:rPr lang="ko-KR" altLang="en-US" sz="2000" b="1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-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67294C-D61D-4BCF-87DC-D37C66AC7AB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51200" y="1940895"/>
            <a:ext cx="680739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33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ABF34-AF95-4330-884F-2FEE0C3270DC}"/>
              </a:ext>
            </a:extLst>
          </p:cNvPr>
          <p:cNvSpPr txBox="1"/>
          <p:nvPr/>
        </p:nvSpPr>
        <p:spPr>
          <a:xfrm>
            <a:off x="4305375" y="6072128"/>
            <a:ext cx="3719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- </a:t>
            </a:r>
            <a:r>
              <a:rPr lang="ko-KR" altLang="en-US" sz="2000" b="1">
                <a:latin typeface="+mj-ea"/>
                <a:ea typeface="+mj-ea"/>
              </a:rPr>
              <a:t>시퀀스 다이어그램</a:t>
            </a:r>
            <a:r>
              <a:rPr lang="en-US" altLang="ko-KR" sz="2000" b="1">
                <a:latin typeface="+mj-ea"/>
                <a:ea typeface="+mj-ea"/>
              </a:rPr>
              <a:t>(</a:t>
            </a:r>
            <a:r>
              <a:rPr lang="ko-KR" altLang="en-US" sz="2000" b="1">
                <a:latin typeface="+mj-ea"/>
                <a:ea typeface="+mj-ea"/>
              </a:rPr>
              <a:t>온라인</a:t>
            </a:r>
            <a:r>
              <a:rPr lang="en-US" altLang="ko-KR" sz="2000" b="1">
                <a:latin typeface="+mj-ea"/>
                <a:ea typeface="+mj-ea"/>
              </a:rPr>
              <a:t>) -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960A9-99BA-4BB9-AA58-F057D3BFC02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36826" y="1234678"/>
            <a:ext cx="7056784" cy="463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70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E55CF1D-9272-4CCD-80F5-548FECEDB5C1}"/>
              </a:ext>
            </a:extLst>
          </p:cNvPr>
          <p:cNvCxnSpPr>
            <a:cxnSpLocks/>
          </p:cNvCxnSpPr>
          <p:nvPr/>
        </p:nvCxnSpPr>
        <p:spPr>
          <a:xfrm>
            <a:off x="5883275" y="545432"/>
            <a:ext cx="0" cy="5901513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42A6A4-EFFF-4DD1-B167-A7506A67ED44}"/>
              </a:ext>
            </a:extLst>
          </p:cNvPr>
          <p:cNvSpPr txBox="1"/>
          <p:nvPr/>
        </p:nvSpPr>
        <p:spPr>
          <a:xfrm>
            <a:off x="6096000" y="913220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졸업 연구 개요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103FDF-2339-4C76-8052-1BCD27498D72}"/>
              </a:ext>
            </a:extLst>
          </p:cNvPr>
          <p:cNvSpPr txBox="1"/>
          <p:nvPr/>
        </p:nvSpPr>
        <p:spPr>
          <a:xfrm>
            <a:off x="6096000" y="519442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5744AA-C01D-458D-A260-6D9C44312436}"/>
              </a:ext>
            </a:extLst>
          </p:cNvPr>
          <p:cNvSpPr txBox="1"/>
          <p:nvPr/>
        </p:nvSpPr>
        <p:spPr>
          <a:xfrm>
            <a:off x="6096000" y="1654573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관련 연구 및 사례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49764E-CD87-4824-B6F9-3A05EF26E14B}"/>
              </a:ext>
            </a:extLst>
          </p:cNvPr>
          <p:cNvSpPr txBox="1"/>
          <p:nvPr/>
        </p:nvSpPr>
        <p:spPr>
          <a:xfrm>
            <a:off x="6096000" y="1260795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C00B78-786A-4A84-A7D5-B4080BF6BA61}"/>
              </a:ext>
            </a:extLst>
          </p:cNvPr>
          <p:cNvSpPr txBox="1"/>
          <p:nvPr/>
        </p:nvSpPr>
        <p:spPr>
          <a:xfrm>
            <a:off x="6096000" y="2395926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시스템 수행 시나리오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5ED100-4057-49EE-8376-E05858298859}"/>
              </a:ext>
            </a:extLst>
          </p:cNvPr>
          <p:cNvSpPr txBox="1"/>
          <p:nvPr/>
        </p:nvSpPr>
        <p:spPr>
          <a:xfrm>
            <a:off x="6096004" y="2002148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CD04BF-099B-4AFD-A9F5-D03CE2FD1681}"/>
              </a:ext>
            </a:extLst>
          </p:cNvPr>
          <p:cNvSpPr txBox="1"/>
          <p:nvPr/>
        </p:nvSpPr>
        <p:spPr>
          <a:xfrm>
            <a:off x="6096004" y="3137279"/>
            <a:ext cx="3233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시스템 구성도 및 모듈 상세 설계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473639-B0D9-4344-BAF4-AC03203A4F93}"/>
              </a:ext>
            </a:extLst>
          </p:cNvPr>
          <p:cNvSpPr txBox="1"/>
          <p:nvPr/>
        </p:nvSpPr>
        <p:spPr>
          <a:xfrm>
            <a:off x="6096004" y="2743501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CADEA8-EDE7-4172-AFF1-F36701F58D01}"/>
              </a:ext>
            </a:extLst>
          </p:cNvPr>
          <p:cNvSpPr txBox="1"/>
          <p:nvPr/>
        </p:nvSpPr>
        <p:spPr>
          <a:xfrm>
            <a:off x="6096004" y="3878632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개발 환경 및 개발 방법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4C4121-516A-4EDD-A40C-36C793F8B393}"/>
              </a:ext>
            </a:extLst>
          </p:cNvPr>
          <p:cNvSpPr txBox="1"/>
          <p:nvPr/>
        </p:nvSpPr>
        <p:spPr>
          <a:xfrm>
            <a:off x="6096004" y="3484854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47549E-E84D-4AD4-92E7-3174EDBA9BBD}"/>
              </a:ext>
            </a:extLst>
          </p:cNvPr>
          <p:cNvSpPr txBox="1"/>
          <p:nvPr/>
        </p:nvSpPr>
        <p:spPr>
          <a:xfrm>
            <a:off x="6096004" y="4619985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데모 환경 설계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F27D39-F268-4056-BAB7-8BFCD9628968}"/>
              </a:ext>
            </a:extLst>
          </p:cNvPr>
          <p:cNvSpPr txBox="1"/>
          <p:nvPr/>
        </p:nvSpPr>
        <p:spPr>
          <a:xfrm>
            <a:off x="6096000" y="4219875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A56668-8538-485B-9012-9D504B076C38}"/>
              </a:ext>
            </a:extLst>
          </p:cNvPr>
          <p:cNvSpPr txBox="1"/>
          <p:nvPr/>
        </p:nvSpPr>
        <p:spPr>
          <a:xfrm>
            <a:off x="6096000" y="5355006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종합 설계 수행 일정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C2A68-83A4-4115-864D-67594A285461}"/>
              </a:ext>
            </a:extLst>
          </p:cNvPr>
          <p:cNvSpPr txBox="1"/>
          <p:nvPr/>
        </p:nvSpPr>
        <p:spPr>
          <a:xfrm>
            <a:off x="6096000" y="4961228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1C9D71-98C3-4992-9676-9A579E64DCA1}"/>
              </a:ext>
            </a:extLst>
          </p:cNvPr>
          <p:cNvSpPr txBox="1"/>
          <p:nvPr/>
        </p:nvSpPr>
        <p:spPr>
          <a:xfrm>
            <a:off x="6096000" y="6096359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필요 기술 및 참고 문헌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FC4AF7-D880-4D32-BE2D-B32D0D46B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9" y="996123"/>
            <a:ext cx="4558514" cy="4949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04A3B7F-C0BD-4178-B6A8-8844E22E47C3}"/>
              </a:ext>
            </a:extLst>
          </p:cNvPr>
          <p:cNvSpPr txBox="1"/>
          <p:nvPr/>
        </p:nvSpPr>
        <p:spPr>
          <a:xfrm>
            <a:off x="6096000" y="5696249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03250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D3E2C0-D2DC-47FD-8D71-70899AC1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78" y="617816"/>
            <a:ext cx="9649445" cy="624018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68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서버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&amp; App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 수행 시나리오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1020586-F37D-4CB9-9098-24610A386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3179" y="411479"/>
            <a:ext cx="14217549" cy="530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96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8574B3-EF4C-4A20-A11E-B558E6FD8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124233"/>
              </p:ext>
            </p:extLst>
          </p:nvPr>
        </p:nvGraphicFramePr>
        <p:xfrm>
          <a:off x="1577473" y="1695852"/>
          <a:ext cx="9037054" cy="4526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5029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API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Notification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50291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필수 사항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1508751">
                <a:tc gridSpan="2">
                  <a:txBody>
                    <a:bodyPr/>
                    <a:lstStyle/>
                    <a:p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u="none" strike="noStrike" kern="1200" dirty="0" err="1">
                          <a:effectLst/>
                          <a:hlinkClick r:id="rId3"/>
                        </a:rPr>
                        <a:t>setSmallIcon</a:t>
                      </a:r>
                      <a:r>
                        <a:rPr lang="en-US" altLang="ko-KR" sz="1800" u="none" strike="noStrike" kern="1200" dirty="0">
                          <a:effectLst/>
                          <a:hlinkClick r:id="rId3"/>
                        </a:rPr>
                        <a:t>()</a:t>
                      </a:r>
                      <a:r>
                        <a:rPr lang="ko-KR" altLang="en-US" sz="1800" u="none" strike="noStrike" kern="1200" dirty="0">
                          <a:effectLst/>
                        </a:rPr>
                        <a:t> </a:t>
                      </a:r>
                      <a:r>
                        <a:rPr lang="en-US" altLang="ko-KR" sz="1800" u="none" strike="noStrike" kern="1200" dirty="0">
                          <a:effectLst/>
                        </a:rPr>
                        <a:t>//</a:t>
                      </a:r>
                      <a:r>
                        <a:rPr lang="ko-KR" altLang="en-US" sz="1800" kern="1200" dirty="0">
                          <a:effectLst/>
                        </a:rPr>
                        <a:t> 설정한 작은 아이콘</a:t>
                      </a:r>
                    </a:p>
                    <a:p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u="none" strike="noStrike" kern="1200" dirty="0" err="1">
                          <a:effectLst/>
                          <a:hlinkClick r:id="rId4"/>
                        </a:rPr>
                        <a:t>setContentTitle</a:t>
                      </a:r>
                      <a:r>
                        <a:rPr lang="en-US" altLang="ko-KR" sz="1800" u="none" strike="noStrike" kern="1200" dirty="0">
                          <a:effectLst/>
                          <a:hlinkClick r:id="rId4"/>
                        </a:rPr>
                        <a:t>()</a:t>
                      </a:r>
                      <a:r>
                        <a:rPr lang="ko-KR" altLang="en-US" sz="1800" u="none" strike="noStrike" kern="1200" dirty="0">
                          <a:effectLst/>
                        </a:rPr>
                        <a:t> </a:t>
                      </a:r>
                      <a:r>
                        <a:rPr lang="en-US" altLang="ko-KR" sz="1800" u="none" strike="noStrike" kern="1200" dirty="0">
                          <a:effectLst/>
                        </a:rPr>
                        <a:t>//</a:t>
                      </a:r>
                      <a:r>
                        <a:rPr lang="ko-KR" altLang="en-US" sz="1800" kern="1200" dirty="0">
                          <a:effectLst/>
                        </a:rPr>
                        <a:t> 설정한 제목</a:t>
                      </a:r>
                    </a:p>
                    <a:p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u="none" strike="noStrike" kern="1200" dirty="0" err="1">
                          <a:effectLst/>
                          <a:hlinkClick r:id="rId5"/>
                        </a:rPr>
                        <a:t>setContentText</a:t>
                      </a:r>
                      <a:r>
                        <a:rPr lang="en-US" altLang="ko-KR" sz="1800" u="none" strike="noStrike" kern="1200" dirty="0">
                          <a:effectLst/>
                          <a:hlinkClick r:id="rId5"/>
                        </a:rPr>
                        <a:t>()</a:t>
                      </a:r>
                      <a:r>
                        <a:rPr lang="ko-KR" altLang="en-US" sz="1800" u="none" strike="noStrike" kern="1200" dirty="0">
                          <a:effectLst/>
                        </a:rPr>
                        <a:t> </a:t>
                      </a:r>
                      <a:r>
                        <a:rPr lang="en-US" altLang="ko-KR" sz="1800" u="none" strike="noStrike" kern="1200" dirty="0">
                          <a:effectLst/>
                        </a:rPr>
                        <a:t>//</a:t>
                      </a:r>
                      <a:r>
                        <a:rPr lang="ko-KR" altLang="en-US" sz="1800" kern="1200" dirty="0">
                          <a:effectLst/>
                        </a:rPr>
                        <a:t> 설정한 세부 텍스트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50291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 사항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1508751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A5491-14AD-4E25-B960-FE3A74409FED}"/>
              </a:ext>
            </a:extLst>
          </p:cNvPr>
          <p:cNvSpPr/>
          <p:nvPr/>
        </p:nvSpPr>
        <p:spPr>
          <a:xfrm>
            <a:off x="1577473" y="883282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1">
                <a:latin typeface="-윤고딕330" panose="02030504000101010101" pitchFamily="18" charset="-127"/>
                <a:ea typeface="-윤고딕330" panose="02030504000101010101" pitchFamily="18" charset="-127"/>
              </a:rPr>
              <a:t>알림</a:t>
            </a:r>
            <a:endParaRPr lang="ko-KR" altLang="en-US" sz="24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792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8574B3-EF4C-4A20-A11E-B558E6FD8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320115"/>
              </p:ext>
            </p:extLst>
          </p:nvPr>
        </p:nvGraphicFramePr>
        <p:xfrm>
          <a:off x="1577473" y="1691608"/>
          <a:ext cx="9037054" cy="4526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5029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API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Maps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Android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API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50291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필수 사항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150875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MapFragment</a:t>
                      </a:r>
                      <a:r>
                        <a:rPr lang="en-US" altLang="ko-KR" sz="1800" kern="1200" dirty="0">
                          <a:effectLst/>
                        </a:rPr>
                        <a:t> – Android </a:t>
                      </a:r>
                      <a:r>
                        <a:rPr lang="ko-KR" altLang="en-US" sz="1800" kern="1200" dirty="0" err="1">
                          <a:effectLst/>
                        </a:rPr>
                        <a:t>프레그먼트에</a:t>
                      </a:r>
                      <a:r>
                        <a:rPr lang="ko-KR" altLang="en-US" sz="1800" kern="1200" dirty="0">
                          <a:effectLst/>
                        </a:rPr>
                        <a:t> 지도 배치</a:t>
                      </a:r>
                      <a:endParaRPr lang="en-US" altLang="ko-KR" sz="1800" u="none" strike="noStrike" kern="1200" dirty="0">
                        <a:effectLst/>
                      </a:endParaRPr>
                    </a:p>
                    <a:p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MapView</a:t>
                      </a:r>
                      <a:r>
                        <a:rPr lang="en-US" altLang="ko-KR" sz="1800" kern="1200" dirty="0">
                          <a:effectLst/>
                        </a:rPr>
                        <a:t> – Android View</a:t>
                      </a:r>
                      <a:r>
                        <a:rPr lang="ko-KR" altLang="en-US" sz="1800" kern="1200" dirty="0">
                          <a:effectLst/>
                        </a:rPr>
                        <a:t>에 지도 배치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50291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 사항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150875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▶</a:t>
                      </a:r>
                      <a:r>
                        <a:rPr lang="en-US" altLang="ko-KR" dirty="0" err="1"/>
                        <a:t>setMapType</a:t>
                      </a:r>
                      <a:r>
                        <a:rPr lang="en-US" altLang="ko-KR" dirty="0"/>
                        <a:t>()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//</a:t>
                      </a:r>
                      <a:r>
                        <a:rPr lang="ko-KR" altLang="en-US" dirty="0"/>
                        <a:t> 일반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하이브리드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위성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지형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없음 의 지도유형 선택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▶</a:t>
                      </a:r>
                      <a:r>
                        <a:rPr lang="en-US" altLang="ko-KR" dirty="0" err="1"/>
                        <a:t>setIndoorEnable</a:t>
                      </a:r>
                      <a:r>
                        <a:rPr lang="en-US" altLang="ko-KR" dirty="0"/>
                        <a:t>() // </a:t>
                      </a:r>
                      <a:r>
                        <a:rPr lang="ko-KR" altLang="en-US" dirty="0"/>
                        <a:t>실내지도 활성화 여부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333AAC-DB69-4BDE-ADD5-9904AD7891F2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9581EC-A3E7-428D-BBD8-0ACF2FBC24B5}"/>
              </a:ext>
            </a:extLst>
          </p:cNvPr>
          <p:cNvSpPr/>
          <p:nvPr/>
        </p:nvSpPr>
        <p:spPr>
          <a:xfrm>
            <a:off x="1577473" y="88328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1">
                <a:latin typeface="-윤고딕330" panose="02030504000101010101" pitchFamily="18" charset="-127"/>
                <a:ea typeface="-윤고딕330" panose="02030504000101010101" pitchFamily="18" charset="-127"/>
              </a:rPr>
              <a:t>지도</a:t>
            </a:r>
            <a:endParaRPr lang="ko-KR" altLang="en-US" sz="24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296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8574B3-EF4C-4A20-A11E-B558E6FD8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949465"/>
              </p:ext>
            </p:extLst>
          </p:nvPr>
        </p:nvGraphicFramePr>
        <p:xfrm>
          <a:off x="1577473" y="1683820"/>
          <a:ext cx="9037054" cy="4526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5029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API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QR</a:t>
                      </a:r>
                      <a:r>
                        <a:rPr lang="ko-KR" altLang="en-US" dirty="0"/>
                        <a:t>코드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50291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필수 사항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150875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cht</a:t>
                      </a:r>
                      <a:r>
                        <a:rPr lang="en-US" altLang="ko-KR" sz="1800" kern="1200" dirty="0">
                          <a:effectLst/>
                        </a:rPr>
                        <a:t>=</a:t>
                      </a:r>
                      <a:r>
                        <a:rPr lang="en-US" altLang="ko-KR" sz="1800" kern="1200" dirty="0" err="1">
                          <a:effectLst/>
                        </a:rPr>
                        <a:t>qr</a:t>
                      </a:r>
                      <a:r>
                        <a:rPr lang="en-US" altLang="ko-KR" sz="1800" kern="1200" dirty="0">
                          <a:effectLst/>
                        </a:rPr>
                        <a:t> // QR</a:t>
                      </a:r>
                      <a:r>
                        <a:rPr lang="ko-KR" altLang="en-US" sz="1800" kern="1200" dirty="0">
                          <a:effectLst/>
                        </a:rPr>
                        <a:t>코드 지정</a:t>
                      </a:r>
                      <a:endParaRPr lang="en-US" altLang="ko-KR" sz="1800" u="none" strike="noStrike" kern="1200" dirty="0">
                        <a:effectLst/>
                      </a:endParaRPr>
                    </a:p>
                    <a:p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chs</a:t>
                      </a:r>
                      <a:r>
                        <a:rPr lang="en-US" altLang="ko-KR" sz="1800" kern="1200" dirty="0">
                          <a:effectLst/>
                        </a:rPr>
                        <a:t>=&lt;width&gt;x&lt;height&gt; // </a:t>
                      </a:r>
                      <a:r>
                        <a:rPr lang="ko-KR" altLang="en-US" sz="1800" kern="1200" dirty="0">
                          <a:effectLst/>
                        </a:rPr>
                        <a:t>이미지 크기</a:t>
                      </a:r>
                    </a:p>
                    <a:p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chl</a:t>
                      </a:r>
                      <a:r>
                        <a:rPr lang="en-US" altLang="ko-KR" sz="1800" kern="1200" dirty="0">
                          <a:effectLst/>
                        </a:rPr>
                        <a:t>=&lt;data&gt; // </a:t>
                      </a:r>
                      <a:r>
                        <a:rPr lang="ko-KR" altLang="en-US" sz="1800" kern="1200" dirty="0">
                          <a:effectLst/>
                        </a:rPr>
                        <a:t>인코딩할 데이터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50291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 사항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150875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choe</a:t>
                      </a:r>
                      <a:r>
                        <a:rPr lang="en-US" altLang="ko-KR" sz="1800" kern="1200" dirty="0">
                          <a:effectLst/>
                        </a:rPr>
                        <a:t>=&lt;</a:t>
                      </a:r>
                      <a:r>
                        <a:rPr lang="en-US" altLang="ko-KR" sz="1800" kern="1200" dirty="0" err="1">
                          <a:effectLst/>
                        </a:rPr>
                        <a:t>output_encoding</a:t>
                      </a:r>
                      <a:r>
                        <a:rPr lang="en-US" altLang="ko-KR" sz="1800" kern="1200" dirty="0">
                          <a:effectLst/>
                        </a:rPr>
                        <a:t>&gt; // QR</a:t>
                      </a:r>
                      <a:r>
                        <a:rPr lang="ko-KR" altLang="en-US" sz="1800" kern="1200" dirty="0">
                          <a:effectLst/>
                        </a:rPr>
                        <a:t>코드 인코딩 방법</a:t>
                      </a:r>
                      <a:endParaRPr lang="en-US" altLang="ko-KR" sz="1800" kern="1200" dirty="0">
                        <a:effectLst/>
                      </a:endParaRPr>
                    </a:p>
                    <a:p>
                      <a:pPr latinLnBrk="1"/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 err="1">
                          <a:effectLst/>
                        </a:rPr>
                        <a:t>chld</a:t>
                      </a:r>
                      <a:r>
                        <a:rPr lang="en-US" altLang="ko-KR" sz="1800" kern="1200" dirty="0">
                          <a:effectLst/>
                        </a:rPr>
                        <a:t>=&lt;</a:t>
                      </a:r>
                      <a:r>
                        <a:rPr lang="en-US" altLang="ko-KR" sz="1800" kern="1200" dirty="0" err="1">
                          <a:effectLst/>
                        </a:rPr>
                        <a:t>error_correction_level</a:t>
                      </a:r>
                      <a:r>
                        <a:rPr lang="en-US" altLang="ko-KR" sz="1800" kern="1200" dirty="0">
                          <a:effectLst/>
                        </a:rPr>
                        <a:t>&gt;|&lt;margin&gt; // </a:t>
                      </a:r>
                      <a:r>
                        <a:rPr lang="ko-KR" altLang="en-US" sz="1800" kern="1200" dirty="0">
                          <a:effectLst/>
                        </a:rPr>
                        <a:t>오류수정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CB9378-7318-4F0B-B096-F8CF03882A66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57C3E1-E3BB-417D-91C8-FA187BF6CF46}"/>
              </a:ext>
            </a:extLst>
          </p:cNvPr>
          <p:cNvSpPr/>
          <p:nvPr/>
        </p:nvSpPr>
        <p:spPr>
          <a:xfrm>
            <a:off x="1577473" y="883282"/>
            <a:ext cx="1491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>
                <a:latin typeface="-윤고딕330" panose="02030504000101010101" pitchFamily="18" charset="-127"/>
                <a:ea typeface="-윤고딕330" panose="02030504000101010101" pitchFamily="18" charset="-127"/>
              </a:rPr>
              <a:t>QR</a:t>
            </a:r>
            <a:r>
              <a:rPr lang="ko-KR" altLang="en-US" sz="2400" b="1">
                <a:latin typeface="-윤고딕330" panose="02030504000101010101" pitchFamily="18" charset="-127"/>
                <a:ea typeface="-윤고딕330" panose="02030504000101010101" pitchFamily="18" charset="-127"/>
              </a:rPr>
              <a:t>코드</a:t>
            </a:r>
            <a:endParaRPr lang="ko-KR" altLang="en-US" sz="24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638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8574B3-EF4C-4A20-A11E-B558E6FD8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015241"/>
              </p:ext>
            </p:extLst>
          </p:nvPr>
        </p:nvGraphicFramePr>
        <p:xfrm>
          <a:off x="1577473" y="1680184"/>
          <a:ext cx="9037054" cy="4526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5029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API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Socket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50291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필수 사항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150875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>
                          <a:effectLst/>
                        </a:rPr>
                        <a:t>socket</a:t>
                      </a:r>
                      <a:r>
                        <a:rPr lang="ko-KR" altLang="en-US" sz="1800" kern="1200" dirty="0">
                          <a:effectLst/>
                        </a:rPr>
                        <a:t> </a:t>
                      </a:r>
                      <a:r>
                        <a:rPr lang="en-US" altLang="ko-KR" sz="1800" kern="1200" dirty="0">
                          <a:effectLst/>
                        </a:rPr>
                        <a:t>//</a:t>
                      </a:r>
                      <a:r>
                        <a:rPr lang="ko-KR" altLang="en-US" sz="1800" kern="1200" dirty="0">
                          <a:effectLst/>
                        </a:rPr>
                        <a:t> 소켓 생성</a:t>
                      </a:r>
                      <a:endParaRPr lang="en-US" altLang="ko-KR" sz="1800" u="none" strike="noStrike" kern="1200" dirty="0">
                        <a:effectLst/>
                      </a:endParaRPr>
                    </a:p>
                    <a:p>
                      <a:pPr latinLnBrk="1"/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>
                          <a:effectLst/>
                        </a:rPr>
                        <a:t>bind</a:t>
                      </a:r>
                      <a:r>
                        <a:rPr lang="ko-KR" altLang="en-US" sz="1800" kern="1200" dirty="0">
                          <a:effectLst/>
                        </a:rPr>
                        <a:t> </a:t>
                      </a:r>
                      <a:r>
                        <a:rPr lang="en-US" altLang="ko-KR" sz="1800" kern="1200" dirty="0">
                          <a:effectLst/>
                        </a:rPr>
                        <a:t>//</a:t>
                      </a:r>
                      <a:r>
                        <a:rPr lang="ko-KR" altLang="en-US" sz="1800" kern="1200" dirty="0">
                          <a:effectLst/>
                        </a:rPr>
                        <a:t> 소켓에 주소를 묶음</a:t>
                      </a:r>
                      <a:endParaRPr lang="en-US" altLang="ko-KR" sz="1800" kern="1200" dirty="0">
                        <a:effectLst/>
                      </a:endParaRPr>
                    </a:p>
                    <a:p>
                      <a:pPr latinLnBrk="1"/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>
                          <a:effectLst/>
                        </a:rPr>
                        <a:t>accept</a:t>
                      </a:r>
                      <a:r>
                        <a:rPr lang="ko-KR" altLang="en-US" sz="1800" kern="1200" dirty="0">
                          <a:effectLst/>
                        </a:rPr>
                        <a:t> </a:t>
                      </a:r>
                      <a:r>
                        <a:rPr lang="en-US" altLang="ko-KR" sz="1800" kern="1200" dirty="0">
                          <a:effectLst/>
                        </a:rPr>
                        <a:t>//</a:t>
                      </a:r>
                      <a:r>
                        <a:rPr lang="ko-KR" altLang="en-US" sz="1800" kern="1200" dirty="0">
                          <a:effectLst/>
                        </a:rPr>
                        <a:t> 큐의 연결요청 수락 후 처리</a:t>
                      </a:r>
                      <a:endParaRPr lang="en-US" altLang="ko-KR" sz="1800" kern="1200" dirty="0">
                        <a:effectLst/>
                      </a:endParaRPr>
                    </a:p>
                    <a:p>
                      <a:pPr latinLnBrk="1"/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>
                          <a:effectLst/>
                        </a:rPr>
                        <a:t>connect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50291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 사항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150875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▶</a:t>
                      </a:r>
                      <a:r>
                        <a:rPr lang="ko-KR" altLang="en-US" sz="1800" kern="1200" dirty="0">
                          <a:effectLst/>
                        </a:rPr>
                        <a:t>주고구조체</a:t>
                      </a:r>
                      <a:endParaRPr lang="en-US" altLang="ko-KR" sz="1800" kern="1200" dirty="0">
                        <a:effectLst/>
                      </a:endParaRPr>
                    </a:p>
                    <a:p>
                      <a:pPr latinLnBrk="1"/>
                      <a:r>
                        <a:rPr lang="en-US" altLang="ko-KR" sz="1800" kern="1200" dirty="0">
                          <a:effectLst/>
                        </a:rPr>
                        <a:t>   </a:t>
                      </a:r>
                      <a:r>
                        <a:rPr lang="en-US" altLang="ko-KR" sz="1800" kern="1200" dirty="0" err="1">
                          <a:effectLst/>
                        </a:rPr>
                        <a:t>sockaddr</a:t>
                      </a:r>
                      <a:r>
                        <a:rPr lang="ko-KR" altLang="en-US" sz="1800" kern="1200" dirty="0">
                          <a:effectLst/>
                        </a:rPr>
                        <a:t> </a:t>
                      </a:r>
                      <a:r>
                        <a:rPr lang="en-US" altLang="ko-KR" sz="1800" kern="1200" dirty="0">
                          <a:effectLst/>
                        </a:rPr>
                        <a:t>//</a:t>
                      </a:r>
                      <a:r>
                        <a:rPr lang="ko-KR" altLang="en-US" sz="1800" kern="1200" dirty="0">
                          <a:effectLst/>
                        </a:rPr>
                        <a:t> 주소체계의 인터페이스 역할</a:t>
                      </a:r>
                      <a:endParaRPr lang="en-US" altLang="ko-KR" sz="1800" kern="1200" dirty="0">
                        <a:effectLst/>
                      </a:endParaRPr>
                    </a:p>
                    <a:p>
                      <a:pPr latinLnBrk="1"/>
                      <a:r>
                        <a:rPr lang="en-US" altLang="ko-KR" sz="1800" kern="1200" dirty="0">
                          <a:effectLst/>
                        </a:rPr>
                        <a:t>   </a:t>
                      </a:r>
                      <a:r>
                        <a:rPr lang="en-US" altLang="ko-KR" sz="1800" kern="1200" dirty="0" err="1">
                          <a:effectLst/>
                        </a:rPr>
                        <a:t>sockaddr_in</a:t>
                      </a:r>
                      <a:r>
                        <a:rPr lang="ko-KR" altLang="en-US" sz="1800" kern="1200" dirty="0">
                          <a:effectLst/>
                        </a:rPr>
                        <a:t> </a:t>
                      </a:r>
                      <a:r>
                        <a:rPr lang="en-US" altLang="ko-KR" sz="1800" kern="1200" dirty="0">
                          <a:effectLst/>
                        </a:rPr>
                        <a:t>//</a:t>
                      </a:r>
                      <a:r>
                        <a:rPr lang="ko-KR" altLang="en-US" sz="1800" kern="1200" dirty="0">
                          <a:effectLst/>
                        </a:rPr>
                        <a:t> </a:t>
                      </a:r>
                      <a:r>
                        <a:rPr lang="en-US" altLang="ko-KR" sz="1800" kern="1200" dirty="0">
                          <a:effectLst/>
                        </a:rPr>
                        <a:t>32</a:t>
                      </a:r>
                      <a:r>
                        <a:rPr lang="ko-KR" altLang="en-US" sz="1800" kern="1200" dirty="0">
                          <a:effectLst/>
                        </a:rPr>
                        <a:t>비트 데이터형 인터페이스</a:t>
                      </a:r>
                      <a:endParaRPr lang="en-US" altLang="ko-KR" sz="1800" kern="1200" dirty="0">
                        <a:effectLst/>
                      </a:endParaRPr>
                    </a:p>
                    <a:p>
                      <a:pPr latinLnBrk="1"/>
                      <a:r>
                        <a:rPr lang="ko-KR" altLang="en-US" sz="1800" kern="1200" dirty="0">
                          <a:effectLst/>
                        </a:rPr>
                        <a:t>▶</a:t>
                      </a:r>
                      <a:r>
                        <a:rPr lang="en-US" altLang="ko-KR" sz="1800" kern="1200" dirty="0">
                          <a:effectLst/>
                        </a:rPr>
                        <a:t>listen // </a:t>
                      </a:r>
                      <a:r>
                        <a:rPr lang="ko-KR" altLang="en-US" sz="1800" kern="1200" dirty="0">
                          <a:effectLst/>
                        </a:rPr>
                        <a:t>네트워크 시스템의 연결요청을 임시로 저장하는 큐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00C04D8A-2F87-43E1-9299-C6AED09B67A4}"/>
              </a:ext>
            </a:extLst>
          </p:cNvPr>
          <p:cNvSpPr/>
          <p:nvPr/>
        </p:nvSpPr>
        <p:spPr>
          <a:xfrm>
            <a:off x="1577473" y="883282"/>
            <a:ext cx="2189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Socket(</a:t>
            </a:r>
            <a:r>
              <a:rPr lang="ko-KR" altLang="en-US" sz="24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통신</a:t>
            </a:r>
            <a:r>
              <a:rPr lang="en-US" altLang="ko-KR" sz="24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24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87A72D-DE6D-4FD6-BF5D-639B596D3515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125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ABF34-AF95-4330-884F-2FEE0C3270DC}"/>
              </a:ext>
            </a:extLst>
          </p:cNvPr>
          <p:cNvSpPr txBox="1"/>
          <p:nvPr/>
        </p:nvSpPr>
        <p:spPr>
          <a:xfrm>
            <a:off x="4614863" y="6072128"/>
            <a:ext cx="263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 - </a:t>
            </a:r>
            <a:r>
              <a:rPr lang="ko-KR" altLang="en-US" sz="2000" b="1">
                <a:latin typeface="+mj-ea"/>
                <a:ea typeface="+mj-ea"/>
              </a:rPr>
              <a:t>아두이노 회로도 </a:t>
            </a:r>
            <a:r>
              <a:rPr lang="en-US" altLang="ko-KR" sz="2000" b="1" dirty="0">
                <a:latin typeface="+mj-ea"/>
                <a:ea typeface="+mj-ea"/>
              </a:rPr>
              <a:t>-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15F756-15FD-40DE-A504-BC18EDB6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2" y="1143000"/>
            <a:ext cx="68484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55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 descr="C:/Users/Ungkun/AppData/Roaming/PolarisOffice/ETemp/11200_7459632/fImage1600428731561.png">
            <a:extLst>
              <a:ext uri="{FF2B5EF4-FFF2-40B4-BE49-F238E27FC236}">
                <a16:creationId xmlns:a16="http://schemas.microsoft.com/office/drawing/2014/main" id="{DDDDF03E-3C92-4110-80C8-4DACB45EA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99" y="3744370"/>
            <a:ext cx="2112010" cy="2019300"/>
          </a:xfrm>
          <a:prstGeom prst="rect">
            <a:avLst/>
          </a:prstGeom>
          <a:noFill/>
        </p:spPr>
      </p:pic>
      <p:pic>
        <p:nvPicPr>
          <p:cNvPr id="5" name="그림 4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37EA926A-1948-432B-B86F-C6F51EEE2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418" y="925760"/>
            <a:ext cx="4314016" cy="2030060"/>
          </a:xfrm>
          <a:prstGeom prst="rect">
            <a:avLst/>
          </a:prstGeom>
        </p:spPr>
      </p:pic>
      <p:pic>
        <p:nvPicPr>
          <p:cNvPr id="6" name="그림 5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id="{6C0F08F3-0870-4D0C-BB6B-C616EAD8B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199" y="3902181"/>
            <a:ext cx="2796473" cy="1685586"/>
          </a:xfrm>
          <a:prstGeom prst="rect">
            <a:avLst/>
          </a:prstGeom>
        </p:spPr>
      </p:pic>
      <p:pic>
        <p:nvPicPr>
          <p:cNvPr id="17" name="Picture 3" descr="C:\Users\Owner\Desktop\제목 없s음.jpg">
            <a:extLst>
              <a:ext uri="{FF2B5EF4-FFF2-40B4-BE49-F238E27FC236}">
                <a16:creationId xmlns:a16="http://schemas.microsoft.com/office/drawing/2014/main" id="{237FE60C-7643-4449-883E-EFC38786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66" y="967808"/>
            <a:ext cx="3246438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3516F4-EAC2-4071-9DEC-356A3E8DEC78}"/>
              </a:ext>
            </a:extLst>
          </p:cNvPr>
          <p:cNvSpPr txBox="1"/>
          <p:nvPr/>
        </p:nvSpPr>
        <p:spPr>
          <a:xfrm>
            <a:off x="2277994" y="3036484"/>
            <a:ext cx="254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+mj-ea"/>
                <a:ea typeface="+mj-ea"/>
              </a:rPr>
              <a:t>아두이노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endParaRPr lang="en-US" altLang="ko-KR" sz="2000" b="1" dirty="0"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solidFill>
                  <a:srgbClr val="C00000"/>
                </a:solidFill>
                <a:latin typeface="+mj-ea"/>
                <a:ea typeface="+mj-ea"/>
              </a:rPr>
              <a:t>통합 개발 환경 </a:t>
            </a:r>
            <a:r>
              <a:rPr lang="en-US" altLang="ko-KR" sz="2000" b="1" dirty="0">
                <a:solidFill>
                  <a:srgbClr val="C00000"/>
                </a:solidFill>
                <a:latin typeface="+mj-ea"/>
                <a:ea typeface="+mj-ea"/>
              </a:rPr>
              <a:t>IDE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A9DEBD-EF85-4164-A71E-D2A499A84A3A}"/>
              </a:ext>
            </a:extLst>
          </p:cNvPr>
          <p:cNvSpPr txBox="1"/>
          <p:nvPr/>
        </p:nvSpPr>
        <p:spPr>
          <a:xfrm>
            <a:off x="6725125" y="3036484"/>
            <a:ext cx="276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데이터 베이스 구축을</a:t>
            </a:r>
            <a:endParaRPr lang="en-US" altLang="ko-KR" sz="2000" b="1" dirty="0"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latin typeface="+mj-ea"/>
                <a:ea typeface="+mj-ea"/>
              </a:rPr>
              <a:t>위한 </a:t>
            </a:r>
            <a:r>
              <a:rPr lang="en-US" altLang="ko-KR" sz="2000" b="1" dirty="0">
                <a:solidFill>
                  <a:srgbClr val="C00000"/>
                </a:solidFill>
                <a:latin typeface="+mj-ea"/>
                <a:ea typeface="+mj-ea"/>
              </a:rPr>
              <a:t>MySQL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89B667-37CF-46F0-87D2-43F43C0D5245}"/>
              </a:ext>
            </a:extLst>
          </p:cNvPr>
          <p:cNvSpPr txBox="1"/>
          <p:nvPr/>
        </p:nvSpPr>
        <p:spPr>
          <a:xfrm>
            <a:off x="1960990" y="5881362"/>
            <a:ext cx="3290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어플리케이션 구축을 위한</a:t>
            </a:r>
            <a:endParaRPr lang="en-US" altLang="ko-KR" sz="2000" b="1" dirty="0"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+mj-ea"/>
                <a:ea typeface="+mj-ea"/>
              </a:rPr>
              <a:t>Android Studio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AD09D9-679D-4820-8DED-CBD38BC1A01F}"/>
              </a:ext>
            </a:extLst>
          </p:cNvPr>
          <p:cNvSpPr txBox="1"/>
          <p:nvPr/>
        </p:nvSpPr>
        <p:spPr>
          <a:xfrm>
            <a:off x="6873199" y="5881362"/>
            <a:ext cx="276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App </a:t>
            </a:r>
            <a:r>
              <a:rPr lang="ko-KR" altLang="en-US" sz="2000" b="1" dirty="0">
                <a:latin typeface="+mj-ea"/>
                <a:ea typeface="+mj-ea"/>
              </a:rPr>
              <a:t>서버 개발환경</a:t>
            </a:r>
            <a:endParaRPr lang="en-US" altLang="ko-KR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 dirty="0" err="1">
                <a:solidFill>
                  <a:srgbClr val="C00000"/>
                </a:solidFill>
                <a:latin typeface="+mj-ea"/>
                <a:ea typeface="+mj-ea"/>
              </a:rPr>
              <a:t>Php</a:t>
            </a:r>
            <a:r>
              <a:rPr lang="en-US" altLang="ko-KR" sz="2000" b="1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+mj-ea"/>
                <a:ea typeface="+mj-ea"/>
              </a:rPr>
              <a:t>서버</a:t>
            </a:r>
            <a:endParaRPr lang="en-US" altLang="ko-KR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23BD2F-B783-4FB1-9BA9-5BFB7D8F3BF3}"/>
              </a:ext>
            </a:extLst>
          </p:cNvPr>
          <p:cNvSpPr txBox="1"/>
          <p:nvPr/>
        </p:nvSpPr>
        <p:spPr>
          <a:xfrm>
            <a:off x="457205" y="147935"/>
            <a:ext cx="307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05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 환경 및 개발 방법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137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640E49-1496-465C-A14D-E27F5FD28C8F}"/>
              </a:ext>
            </a:extLst>
          </p:cNvPr>
          <p:cNvSpPr txBox="1"/>
          <p:nvPr/>
        </p:nvSpPr>
        <p:spPr>
          <a:xfrm>
            <a:off x="457205" y="147935"/>
            <a:ext cx="307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05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 환경 및 개발 방법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48B9DC-2E28-4177-B4D5-EE2B8830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605" y="1534128"/>
            <a:ext cx="1687089" cy="1305016"/>
          </a:xfrm>
          <a:prstGeom prst="rect">
            <a:avLst/>
          </a:prstGeom>
        </p:spPr>
      </p:pic>
      <p:pic>
        <p:nvPicPr>
          <p:cNvPr id="18" name="_x430033088" descr="EMB000021383bd0">
            <a:extLst>
              <a:ext uri="{FF2B5EF4-FFF2-40B4-BE49-F238E27FC236}">
                <a16:creationId xmlns:a16="http://schemas.microsoft.com/office/drawing/2014/main" id="{5B28046C-7E3A-4173-9387-C825B668A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28" y="1900798"/>
            <a:ext cx="585019" cy="11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A66BCC3-5482-43C1-A9C2-EBB655DB9EEB}"/>
              </a:ext>
            </a:extLst>
          </p:cNvPr>
          <p:cNvCxnSpPr>
            <a:cxnSpLocks/>
          </p:cNvCxnSpPr>
          <p:nvPr/>
        </p:nvCxnSpPr>
        <p:spPr>
          <a:xfrm>
            <a:off x="4026306" y="2322289"/>
            <a:ext cx="1149000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EBB9B93-BFDD-45CC-86FD-0B39720BEA0D}"/>
              </a:ext>
            </a:extLst>
          </p:cNvPr>
          <p:cNvCxnSpPr>
            <a:cxnSpLocks/>
          </p:cNvCxnSpPr>
          <p:nvPr/>
        </p:nvCxnSpPr>
        <p:spPr>
          <a:xfrm>
            <a:off x="6950300" y="2329193"/>
            <a:ext cx="1555479" cy="10702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C6BE0D6-6F0C-4B1E-A8D0-B03573077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921" y="2004376"/>
            <a:ext cx="1545441" cy="511735"/>
          </a:xfrm>
          <a:prstGeom prst="rect">
            <a:avLst/>
          </a:prstGeom>
        </p:spPr>
      </p:pic>
      <p:pic>
        <p:nvPicPr>
          <p:cNvPr id="25" name="_x430046552" descr="EMB000021383bdc">
            <a:extLst>
              <a:ext uri="{FF2B5EF4-FFF2-40B4-BE49-F238E27FC236}">
                <a16:creationId xmlns:a16="http://schemas.microsoft.com/office/drawing/2014/main" id="{93FE3485-F0EA-49E6-93A3-995F169D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125" y="3795841"/>
            <a:ext cx="1304226" cy="114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0E8303F-D87A-4A55-BFE5-9B878AE6C27D}"/>
              </a:ext>
            </a:extLst>
          </p:cNvPr>
          <p:cNvCxnSpPr>
            <a:cxnSpLocks/>
          </p:cNvCxnSpPr>
          <p:nvPr/>
        </p:nvCxnSpPr>
        <p:spPr>
          <a:xfrm>
            <a:off x="6207999" y="3027365"/>
            <a:ext cx="925625" cy="852897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_x430049432" descr="EMB000021383be2">
            <a:extLst>
              <a:ext uri="{FF2B5EF4-FFF2-40B4-BE49-F238E27FC236}">
                <a16:creationId xmlns:a16="http://schemas.microsoft.com/office/drawing/2014/main" id="{80FB2891-85A6-480C-8BF7-873A243F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42" y="5637655"/>
            <a:ext cx="800100" cy="79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D1D911-DB73-4B42-8673-0D8D968866A9}"/>
              </a:ext>
            </a:extLst>
          </p:cNvPr>
          <p:cNvCxnSpPr>
            <a:cxnSpLocks/>
          </p:cNvCxnSpPr>
          <p:nvPr/>
        </p:nvCxnSpPr>
        <p:spPr>
          <a:xfrm>
            <a:off x="7478238" y="5194192"/>
            <a:ext cx="0" cy="483113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8850429-8275-4353-8F19-033D5E646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284058">
            <a:off x="7095694" y="3038200"/>
            <a:ext cx="412163" cy="344896"/>
          </a:xfrm>
          <a:prstGeom prst="rect">
            <a:avLst/>
          </a:prstGeom>
        </p:spPr>
      </p:pic>
      <p:pic>
        <p:nvPicPr>
          <p:cNvPr id="32" name="그래픽 31" descr="컴퓨터">
            <a:extLst>
              <a:ext uri="{FF2B5EF4-FFF2-40B4-BE49-F238E27FC236}">
                <a16:creationId xmlns:a16="http://schemas.microsoft.com/office/drawing/2014/main" id="{2877A872-9EB4-4E93-9720-8F2883568C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44180" y="3749351"/>
            <a:ext cx="914400" cy="9144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FAD156E-4F22-4225-9965-2638DE8A8153}"/>
              </a:ext>
            </a:extLst>
          </p:cNvPr>
          <p:cNvCxnSpPr>
            <a:cxnSpLocks/>
          </p:cNvCxnSpPr>
          <p:nvPr/>
        </p:nvCxnSpPr>
        <p:spPr>
          <a:xfrm>
            <a:off x="3211542" y="2923411"/>
            <a:ext cx="0" cy="82594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76BE13-1C6D-4E78-AD76-46B2D33A70E7}"/>
              </a:ext>
            </a:extLst>
          </p:cNvPr>
          <p:cNvCxnSpPr>
            <a:cxnSpLocks/>
          </p:cNvCxnSpPr>
          <p:nvPr/>
        </p:nvCxnSpPr>
        <p:spPr>
          <a:xfrm flipV="1">
            <a:off x="3398118" y="2911354"/>
            <a:ext cx="0" cy="837997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DA2872D-7BD5-4A3F-B9EC-17A5AC6AE39C}"/>
              </a:ext>
            </a:extLst>
          </p:cNvPr>
          <p:cNvCxnSpPr>
            <a:cxnSpLocks/>
          </p:cNvCxnSpPr>
          <p:nvPr/>
        </p:nvCxnSpPr>
        <p:spPr>
          <a:xfrm rot="10800000">
            <a:off x="1139938" y="3268509"/>
            <a:ext cx="5810363" cy="2783126"/>
          </a:xfrm>
          <a:prstGeom prst="bentConnector3">
            <a:avLst>
              <a:gd name="adj1" fmla="val 100115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ADC9DBD-C6E6-4A34-B869-A765E8EE9138}"/>
              </a:ext>
            </a:extLst>
          </p:cNvPr>
          <p:cNvSpPr txBox="1"/>
          <p:nvPr/>
        </p:nvSpPr>
        <p:spPr>
          <a:xfrm>
            <a:off x="2877654" y="4521434"/>
            <a:ext cx="955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PC / WEB</a:t>
            </a:r>
            <a:endParaRPr lang="ko-KR" altLang="en-US" sz="12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C38ABBD-FEC8-42F4-95ED-F787EAFBDFB2}"/>
              </a:ext>
            </a:extLst>
          </p:cNvPr>
          <p:cNvCxnSpPr>
            <a:cxnSpLocks/>
          </p:cNvCxnSpPr>
          <p:nvPr/>
        </p:nvCxnSpPr>
        <p:spPr>
          <a:xfrm>
            <a:off x="1469424" y="3141656"/>
            <a:ext cx="1200150" cy="91440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7823672-4DDA-47E4-BBDC-28F88E22139C}"/>
              </a:ext>
            </a:extLst>
          </p:cNvPr>
          <p:cNvCxnSpPr>
            <a:cxnSpLocks/>
          </p:cNvCxnSpPr>
          <p:nvPr/>
        </p:nvCxnSpPr>
        <p:spPr>
          <a:xfrm flipH="1" flipV="1">
            <a:off x="1570165" y="3027365"/>
            <a:ext cx="1125272" cy="852897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CEF85F4-A6D4-4A8D-9163-32FF22445386}"/>
              </a:ext>
            </a:extLst>
          </p:cNvPr>
          <p:cNvSpPr txBox="1"/>
          <p:nvPr/>
        </p:nvSpPr>
        <p:spPr>
          <a:xfrm>
            <a:off x="3021398" y="2669191"/>
            <a:ext cx="1004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이더넷 </a:t>
            </a:r>
            <a:r>
              <a:rPr lang="ko-KR" altLang="en-US" sz="1200" dirty="0" err="1"/>
              <a:t>쉴드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FBB9E5-0F85-4018-9AB0-990E82D731EF}"/>
              </a:ext>
            </a:extLst>
          </p:cNvPr>
          <p:cNvSpPr txBox="1"/>
          <p:nvPr/>
        </p:nvSpPr>
        <p:spPr>
          <a:xfrm>
            <a:off x="5359762" y="2796800"/>
            <a:ext cx="1696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아두이노</a:t>
            </a:r>
            <a:r>
              <a:rPr lang="ko-KR" altLang="en-US" sz="1200" dirty="0"/>
              <a:t> 오렌지 보드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524AED-6DE0-42B7-9D0B-71AEEE174C2D}"/>
              </a:ext>
            </a:extLst>
          </p:cNvPr>
          <p:cNvSpPr txBox="1"/>
          <p:nvPr/>
        </p:nvSpPr>
        <p:spPr>
          <a:xfrm>
            <a:off x="8881899" y="2489712"/>
            <a:ext cx="955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 </a:t>
            </a:r>
            <a:r>
              <a:rPr lang="ko-KR" altLang="en-US" sz="1200" dirty="0"/>
              <a:t>세그먼트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7DBB1D-9F7B-4774-9934-B68AE26922CB}"/>
              </a:ext>
            </a:extLst>
          </p:cNvPr>
          <p:cNvSpPr txBox="1"/>
          <p:nvPr/>
        </p:nvSpPr>
        <p:spPr>
          <a:xfrm>
            <a:off x="6745524" y="4890330"/>
            <a:ext cx="1696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소형 </a:t>
            </a:r>
            <a:r>
              <a:rPr lang="ko-KR" altLang="en-US" sz="1200" dirty="0" err="1"/>
              <a:t>열전사</a:t>
            </a:r>
            <a:r>
              <a:rPr lang="ko-KR" altLang="en-US" sz="1200" dirty="0"/>
              <a:t> 프린터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907EF9-4F47-4E53-A203-06EBDBB8A0AA}"/>
              </a:ext>
            </a:extLst>
          </p:cNvPr>
          <p:cNvSpPr txBox="1"/>
          <p:nvPr/>
        </p:nvSpPr>
        <p:spPr>
          <a:xfrm>
            <a:off x="2365572" y="5774636"/>
            <a:ext cx="1911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어플을 통해서 내용 확인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AA50B8-65E3-4318-A224-73FB1E241D59}"/>
              </a:ext>
            </a:extLst>
          </p:cNvPr>
          <p:cNvSpPr txBox="1"/>
          <p:nvPr/>
        </p:nvSpPr>
        <p:spPr>
          <a:xfrm>
            <a:off x="3938151" y="2018116"/>
            <a:ext cx="1340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아두이노로</a:t>
            </a:r>
            <a:r>
              <a:rPr lang="ko-KR" altLang="en-US" sz="1200" dirty="0"/>
              <a:t> 전송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619451-6C34-41E7-9027-FDF735379A4B}"/>
              </a:ext>
            </a:extLst>
          </p:cNvPr>
          <p:cNvSpPr txBox="1"/>
          <p:nvPr/>
        </p:nvSpPr>
        <p:spPr>
          <a:xfrm>
            <a:off x="6890446" y="2010175"/>
            <a:ext cx="1696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번호</a:t>
            </a:r>
            <a:r>
              <a:rPr lang="en-US" altLang="ko-KR" sz="1200" dirty="0"/>
              <a:t>/</a:t>
            </a:r>
            <a:r>
              <a:rPr lang="ko-KR" altLang="en-US" sz="1200" dirty="0"/>
              <a:t>인원 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D6D8DB1-C77B-4DA5-BFBB-BC93D6E24297}"/>
              </a:ext>
            </a:extLst>
          </p:cNvPr>
          <p:cNvSpPr txBox="1"/>
          <p:nvPr/>
        </p:nvSpPr>
        <p:spPr>
          <a:xfrm>
            <a:off x="6745524" y="3366911"/>
            <a:ext cx="1304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프린터로 출력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0CE9FE7-98C4-494E-8C1E-F54AE09E4E49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4090602" y="4238098"/>
            <a:ext cx="1176649" cy="4465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A636809-F1D8-4538-BBB5-8C1E1E9A9C12}"/>
              </a:ext>
            </a:extLst>
          </p:cNvPr>
          <p:cNvGrpSpPr/>
          <p:nvPr/>
        </p:nvGrpSpPr>
        <p:grpSpPr>
          <a:xfrm>
            <a:off x="5267251" y="3785363"/>
            <a:ext cx="914400" cy="914400"/>
            <a:chOff x="5261971" y="3787960"/>
            <a:chExt cx="914400" cy="914400"/>
          </a:xfrm>
        </p:grpSpPr>
        <p:pic>
          <p:nvPicPr>
            <p:cNvPr id="77" name="그래픽 76" descr="모니터">
              <a:extLst>
                <a:ext uri="{FF2B5EF4-FFF2-40B4-BE49-F238E27FC236}">
                  <a16:creationId xmlns:a16="http://schemas.microsoft.com/office/drawing/2014/main" id="{697D449D-E3D4-4D96-B35A-FA62AB982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61971" y="3787960"/>
              <a:ext cx="914400" cy="914400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8DE193F9-5C9D-4B00-8742-7A37FC318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7396" y="4056056"/>
              <a:ext cx="636452" cy="298979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92196D5B-32DD-402D-8422-F2345569B95C}"/>
              </a:ext>
            </a:extLst>
          </p:cNvPr>
          <p:cNvSpPr txBox="1"/>
          <p:nvPr/>
        </p:nvSpPr>
        <p:spPr>
          <a:xfrm>
            <a:off x="4158037" y="4267461"/>
            <a:ext cx="130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세그먼트 </a:t>
            </a:r>
            <a:endParaRPr lang="en-US" altLang="ko-KR" sz="1200" dirty="0"/>
          </a:p>
          <a:p>
            <a:r>
              <a:rPr lang="ko-KR" altLang="en-US" sz="1200" dirty="0"/>
              <a:t>동일 내용 출력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F4BB46-E5D9-4F1C-B92D-99029E1CF183}"/>
              </a:ext>
            </a:extLst>
          </p:cNvPr>
          <p:cNvSpPr txBox="1"/>
          <p:nvPr/>
        </p:nvSpPr>
        <p:spPr>
          <a:xfrm>
            <a:off x="5267251" y="4663836"/>
            <a:ext cx="106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창구 모니터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A2EAE0F-7E95-4F51-BF3D-0DDF8BC830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03779" y="5466480"/>
          <a:ext cx="3246346" cy="7953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3173">
                  <a:extLst>
                    <a:ext uri="{9D8B030D-6E8A-4147-A177-3AD203B41FA5}">
                      <a16:colId xmlns:a16="http://schemas.microsoft.com/office/drawing/2014/main" val="3807895465"/>
                    </a:ext>
                  </a:extLst>
                </a:gridCol>
                <a:gridCol w="1623173">
                  <a:extLst>
                    <a:ext uri="{9D8B030D-6E8A-4147-A177-3AD203B41FA5}">
                      <a16:colId xmlns:a16="http://schemas.microsoft.com/office/drawing/2014/main" val="495507091"/>
                    </a:ext>
                  </a:extLst>
                </a:gridCol>
              </a:tblGrid>
              <a:tr h="3948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 </a:t>
                      </a:r>
                      <a:r>
                        <a:rPr lang="en-US" altLang="ko-KR" sz="1800" b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Tool</a:t>
                      </a:r>
                      <a:endParaRPr lang="ko-KR" altLang="en-US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ARDUINO IDE</a:t>
                      </a:r>
                      <a:endParaRPr lang="ko-KR" altLang="en-US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331996"/>
                  </a:ext>
                </a:extLst>
              </a:tr>
              <a:tr h="4004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</a:t>
                      </a:r>
                      <a:r>
                        <a:rPr lang="en-US" altLang="ko-KR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언어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 </a:t>
                      </a:r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언어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2865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6CD7CC-31AB-49FF-8637-AB3E6FD3A1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5161" y="1744715"/>
            <a:ext cx="1220278" cy="8980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3438A71-85A6-49E7-AC80-964E976BE83B}"/>
              </a:ext>
            </a:extLst>
          </p:cNvPr>
          <p:cNvSpPr txBox="1"/>
          <p:nvPr/>
        </p:nvSpPr>
        <p:spPr>
          <a:xfrm>
            <a:off x="3423456" y="3223389"/>
            <a:ext cx="955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유선 통신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7FAAA2-97C6-4C97-9A2F-9E6C0256276B}"/>
              </a:ext>
            </a:extLst>
          </p:cNvPr>
          <p:cNvSpPr txBox="1"/>
          <p:nvPr/>
        </p:nvSpPr>
        <p:spPr>
          <a:xfrm>
            <a:off x="733630" y="2979700"/>
            <a:ext cx="955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스마트폰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01174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307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05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 환경 및 개발 방법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5D67C6D-BD17-4DDC-9E05-A003C8C12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457807"/>
              </p:ext>
            </p:extLst>
          </p:nvPr>
        </p:nvGraphicFramePr>
        <p:xfrm>
          <a:off x="5751095" y="2028709"/>
          <a:ext cx="5429706" cy="3977544"/>
        </p:xfrm>
        <a:graphic>
          <a:graphicData uri="http://schemas.openxmlformats.org/drawingml/2006/table">
            <a:tbl>
              <a:tblPr/>
              <a:tblGrid>
                <a:gridCol w="1213187">
                  <a:extLst>
                    <a:ext uri="{9D8B030D-6E8A-4147-A177-3AD203B41FA5}">
                      <a16:colId xmlns:a16="http://schemas.microsoft.com/office/drawing/2014/main" val="4279203575"/>
                    </a:ext>
                  </a:extLst>
                </a:gridCol>
                <a:gridCol w="4216519">
                  <a:extLst>
                    <a:ext uri="{9D8B030D-6E8A-4147-A177-3AD203B41FA5}">
                      <a16:colId xmlns:a16="http://schemas.microsoft.com/office/drawing/2014/main" val="981742007"/>
                    </a:ext>
                  </a:extLst>
                </a:gridCol>
              </a:tblGrid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디스플레이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6.2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인치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(2960 x 1440) 18.5:9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듀얼 엣지 슈퍼 아몰레드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758726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크기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159.5 x 73.4 x 8.1mm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754019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무게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173g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632004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CPU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스냅드래곤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835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ㆍ엑시노스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8895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986271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RAM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6GB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832450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내장메모리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64GB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336399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배터리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3500mAh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438988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OS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안드로이드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7.0 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누가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2409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F65181-FEF6-4633-AE0E-46127E1B7BFA}"/>
              </a:ext>
            </a:extLst>
          </p:cNvPr>
          <p:cNvSpPr txBox="1"/>
          <p:nvPr/>
        </p:nvSpPr>
        <p:spPr>
          <a:xfrm>
            <a:off x="1080713" y="1069272"/>
            <a:ext cx="32016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>
                <a:ea typeface="굴림" panose="020B0600000101010101" pitchFamily="50" charset="-127"/>
              </a:rPr>
              <a:t>  Galaxy S8 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11" name="Picture 2" descr="'스마티아' V30＆아이폰X·8 및 갤럭시S8 기변 이벤트">
            <a:extLst>
              <a:ext uri="{FF2B5EF4-FFF2-40B4-BE49-F238E27FC236}">
                <a16:creationId xmlns:a16="http://schemas.microsoft.com/office/drawing/2014/main" id="{3E11572A-45DB-4961-A2F1-2CE2FEB1F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70" y="1723629"/>
            <a:ext cx="41338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45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05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 추가 자료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49CA92-E781-4E8E-AC23-9DCD186C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93" y="963814"/>
            <a:ext cx="2031014" cy="15710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0EB8A-D1DA-4344-9F20-CB9AC977725D}"/>
              </a:ext>
            </a:extLst>
          </p:cNvPr>
          <p:cNvSpPr txBox="1"/>
          <p:nvPr/>
        </p:nvSpPr>
        <p:spPr>
          <a:xfrm>
            <a:off x="3396444" y="1149175"/>
            <a:ext cx="793146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제작 중 발생할 수 있는 불량 등의 문제를 최소화하기 위하여 국산 우호 호환        오렌지 보드를 선정 하였음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중국산 호환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우노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보드는 불량이 많음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 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정품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우노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보드 보다 저렴하고 안정성이 탁월함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2522C4-24B7-45FE-AFC6-01D6D56D45CA}"/>
              </a:ext>
            </a:extLst>
          </p:cNvPr>
          <p:cNvSpPr txBox="1"/>
          <p:nvPr/>
        </p:nvSpPr>
        <p:spPr>
          <a:xfrm>
            <a:off x="705900" y="2535947"/>
            <a:ext cx="2439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국산 </a:t>
            </a:r>
            <a:r>
              <a:rPr lang="ko-KR" altLang="en-US" sz="1400" dirty="0" err="1"/>
              <a:t>우노</a:t>
            </a:r>
            <a:r>
              <a:rPr lang="ko-KR" altLang="en-US" sz="1400" dirty="0"/>
              <a:t> 호환 오렌지 보드</a:t>
            </a:r>
          </a:p>
        </p:txBody>
      </p:sp>
      <p:pic>
        <p:nvPicPr>
          <p:cNvPr id="11" name="_x430046552" descr="EMB000021383bdc">
            <a:extLst>
              <a:ext uri="{FF2B5EF4-FFF2-40B4-BE49-F238E27FC236}">
                <a16:creationId xmlns:a16="http://schemas.microsoft.com/office/drawing/2014/main" id="{45D61084-3AED-4A54-A7D9-6003505D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2" y="3079019"/>
            <a:ext cx="2044207" cy="11857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D80A4-B96D-433F-A305-035F40EC4414}"/>
              </a:ext>
            </a:extLst>
          </p:cNvPr>
          <p:cNvSpPr txBox="1"/>
          <p:nvPr/>
        </p:nvSpPr>
        <p:spPr>
          <a:xfrm>
            <a:off x="3406618" y="3341482"/>
            <a:ext cx="7931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QR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코드 등을 출력하기 위해서 기존에 영수증 출력 용도로 사용되는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소형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열전사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프린터를 선정 하였음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9DE80-225C-4858-8C51-3C9815F81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92" y="4831626"/>
            <a:ext cx="2044477" cy="1209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C8125A-389A-479D-A89A-1DC349DBE189}"/>
              </a:ext>
            </a:extLst>
          </p:cNvPr>
          <p:cNvSpPr txBox="1"/>
          <p:nvPr/>
        </p:nvSpPr>
        <p:spPr>
          <a:xfrm>
            <a:off x="1002990" y="4328159"/>
            <a:ext cx="18921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소형 </a:t>
            </a:r>
            <a:r>
              <a:rPr lang="ko-KR" altLang="en-US" sz="1400" dirty="0" err="1"/>
              <a:t>열전사</a:t>
            </a:r>
            <a:r>
              <a:rPr lang="ko-KR" altLang="en-US" sz="1400" dirty="0"/>
              <a:t> 프린터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F24BBA-47A4-4E5A-8AC5-429940791748}"/>
              </a:ext>
            </a:extLst>
          </p:cNvPr>
          <p:cNvSpPr txBox="1"/>
          <p:nvPr/>
        </p:nvSpPr>
        <p:spPr>
          <a:xfrm>
            <a:off x="1372927" y="6041301"/>
            <a:ext cx="1013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r>
              <a:rPr lang="ko-KR" altLang="en-US" sz="1400" dirty="0"/>
              <a:t>세그먼트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783B5-72B1-4821-AF80-FC41BBA483A5}"/>
              </a:ext>
            </a:extLst>
          </p:cNvPr>
          <p:cNvSpPr txBox="1"/>
          <p:nvPr/>
        </p:nvSpPr>
        <p:spPr>
          <a:xfrm>
            <a:off x="3396444" y="4840972"/>
            <a:ext cx="793146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- 7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세그먼트를 사용하여 현재 대기 인원과 대기 번호 상태를 표시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LCD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대신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7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세그먼트를 선택한 이유는 유지보수가 보다 쉽고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저전력이라는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점에서 선택하였음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33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5546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01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졸업 연구 개요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-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2000" b="1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2000" b="1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차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지적 사항 및 대응 방안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5926A-52B9-4D48-A2D1-DA3FE6617A93}"/>
              </a:ext>
            </a:extLst>
          </p:cNvPr>
          <p:cNvSpPr txBox="1"/>
          <p:nvPr/>
        </p:nvSpPr>
        <p:spPr>
          <a:xfrm>
            <a:off x="744189" y="1036037"/>
            <a:ext cx="6973835" cy="684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지적 사항</a:t>
            </a:r>
            <a:endParaRPr lang="en-US" altLang="ko-KR" sz="2000" b="1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b="1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1. </a:t>
            </a:r>
            <a:r>
              <a:rPr lang="ko-KR" altLang="en-US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시나리오 구성을 좀 더 세밀하게 준비 할 것</a:t>
            </a:r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b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2. </a:t>
            </a:r>
            <a:r>
              <a:rPr lang="ko-KR" altLang="en-US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시나리오 구체적으로 작성</a:t>
            </a:r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b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3. </a:t>
            </a:r>
            <a:r>
              <a:rPr lang="ko-KR" altLang="en-US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기존의 전화 예약 시스템과 비교 시 차별성 부족</a:t>
            </a:r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b="1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b="1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지적 사항에 대한 답변 </a:t>
            </a:r>
            <a:endParaRPr lang="en-US" altLang="ko-KR" sz="2000" b="1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b="1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500" b="1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☞ </a:t>
            </a:r>
            <a:r>
              <a:rPr lang="ko-KR" altLang="en-US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기존의 예약 시나리오를 구체적으로 작성 </a:t>
            </a:r>
            <a:b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   </a:t>
            </a:r>
            <a:r>
              <a:rPr lang="ko-KR" altLang="en-US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&amp;</a:t>
            </a:r>
            <a:r>
              <a:rPr lang="ko-KR" altLang="en-US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 다이어그램 작성</a:t>
            </a:r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☞ </a:t>
            </a:r>
            <a:r>
              <a:rPr lang="ko-KR" altLang="en-US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기능마다 각각의 시나리오 재작성 </a:t>
            </a:r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☞ </a:t>
            </a:r>
            <a:r>
              <a:rPr lang="ko-KR" altLang="en-US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은행 대기 관리 시스템으로의 전환과 </a:t>
            </a:r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 ‘</a:t>
            </a:r>
            <a:r>
              <a:rPr lang="ko-KR" altLang="en-US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은행 살펴보기</a:t>
            </a:r>
            <a: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기능</a:t>
            </a:r>
            <a: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,‘</a:t>
            </a:r>
            <a:r>
              <a:rPr lang="ko-KR" altLang="en-US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은행 추천</a:t>
            </a:r>
            <a: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기능 추가</a:t>
            </a:r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ko-KR" altLang="en-US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45C1F1-A553-487C-9965-2012E09FE3B1}"/>
              </a:ext>
            </a:extLst>
          </p:cNvPr>
          <p:cNvGrpSpPr/>
          <p:nvPr/>
        </p:nvGrpSpPr>
        <p:grpSpPr>
          <a:xfrm>
            <a:off x="6575085" y="713201"/>
            <a:ext cx="3177360" cy="4349709"/>
            <a:chOff x="762960" y="1684085"/>
            <a:chExt cx="3177360" cy="434970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F104701-43C6-4360-82F7-893375D1C7F4}"/>
                </a:ext>
              </a:extLst>
            </p:cNvPr>
            <p:cNvGrpSpPr/>
            <p:nvPr/>
          </p:nvGrpSpPr>
          <p:grpSpPr>
            <a:xfrm>
              <a:off x="762960" y="1684085"/>
              <a:ext cx="3177360" cy="4349709"/>
              <a:chOff x="762960" y="1684085"/>
              <a:chExt cx="3177360" cy="4349709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0B70AE86-8D31-42DD-9A9D-80D4F79E3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757C120-7FC2-4F25-A496-4361C03C2CC4}"/>
                  </a:ext>
                </a:extLst>
              </p:cNvPr>
              <p:cNvSpPr/>
              <p:nvPr/>
            </p:nvSpPr>
            <p:spPr>
              <a:xfrm>
                <a:off x="1221751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5FAAFD2-B2FF-4463-88EC-B4054E297F33}"/>
                </a:ext>
              </a:extLst>
            </p:cNvPr>
            <p:cNvGrpSpPr/>
            <p:nvPr/>
          </p:nvGrpSpPr>
          <p:grpSpPr>
            <a:xfrm>
              <a:off x="1290375" y="2792381"/>
              <a:ext cx="2295821" cy="2378453"/>
              <a:chOff x="1264871" y="2772608"/>
              <a:chExt cx="2584125" cy="2437271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6C08363-1650-4AD6-B22A-797661B018B0}"/>
                  </a:ext>
                </a:extLst>
              </p:cNvPr>
              <p:cNvGrpSpPr/>
              <p:nvPr/>
            </p:nvGrpSpPr>
            <p:grpSpPr>
              <a:xfrm>
                <a:off x="1452455" y="3181583"/>
                <a:ext cx="2142240" cy="1831298"/>
                <a:chOff x="2379211" y="932163"/>
                <a:chExt cx="7972148" cy="5486388"/>
              </a:xfrm>
            </p:grpSpPr>
            <p:pic>
              <p:nvPicPr>
                <p:cNvPr id="28" name="그림 27" descr="텍스트, 지도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0DCD9AA7-6372-49D2-9469-B467F1E90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9211" y="932163"/>
                  <a:ext cx="7972148" cy="5486388"/>
                </a:xfrm>
                <a:prstGeom prst="rect">
                  <a:avLst/>
                </a:prstGeom>
              </p:spPr>
            </p:pic>
            <p:pic>
              <p:nvPicPr>
                <p:cNvPr id="29" name="그래픽 28" descr="건물">
                  <a:extLst>
                    <a:ext uri="{FF2B5EF4-FFF2-40B4-BE49-F238E27FC236}">
                      <a16:creationId xmlns:a16="http://schemas.microsoft.com/office/drawing/2014/main" id="{90400626-F624-446F-A83B-10447E5CE1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8307" y="3606553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30" name="그래픽 29" descr="건물">
                  <a:extLst>
                    <a:ext uri="{FF2B5EF4-FFF2-40B4-BE49-F238E27FC236}">
                      <a16:creationId xmlns:a16="http://schemas.microsoft.com/office/drawing/2014/main" id="{734D1736-902E-4935-B5CD-8F57CBA6D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43635" y="2470955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31" name="그래픽 30" descr="건물">
                  <a:extLst>
                    <a:ext uri="{FF2B5EF4-FFF2-40B4-BE49-F238E27FC236}">
                      <a16:creationId xmlns:a16="http://schemas.microsoft.com/office/drawing/2014/main" id="{DC05BF7F-596A-4F75-8302-591DCCB0C6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6618" y="1594281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32" name="그래픽 31" descr="건물">
                  <a:extLst>
                    <a:ext uri="{FF2B5EF4-FFF2-40B4-BE49-F238E27FC236}">
                      <a16:creationId xmlns:a16="http://schemas.microsoft.com/office/drawing/2014/main" id="{DA90CC23-8E25-4631-8EE0-AF9DB4D4FB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7907" y="2193897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33" name="그래픽 32" descr="건물">
                  <a:extLst>
                    <a:ext uri="{FF2B5EF4-FFF2-40B4-BE49-F238E27FC236}">
                      <a16:creationId xmlns:a16="http://schemas.microsoft.com/office/drawing/2014/main" id="{DF9AB542-38EC-4E8F-8E97-8AF7765396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6494" y="4063753"/>
                  <a:ext cx="457200" cy="457200"/>
                </a:xfrm>
                <a:prstGeom prst="rect">
                  <a:avLst/>
                </a:prstGeom>
              </p:spPr>
            </p:pic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90C53A26-0D8D-457F-B932-8A58459145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41651" y="1982696"/>
                  <a:ext cx="954349" cy="547261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919D05D9-4E95-43FD-AF1B-91381F159F79}"/>
                    </a:ext>
                  </a:extLst>
                </p:cNvPr>
                <p:cNvCxnSpPr>
                  <a:cxnSpLocks/>
                  <a:endCxn id="33" idx="0"/>
                </p:cNvCxnSpPr>
                <p:nvPr/>
              </p:nvCxnSpPr>
              <p:spPr>
                <a:xfrm>
                  <a:off x="5023362" y="2928155"/>
                  <a:ext cx="31732" cy="1135598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3F421E72-5C62-4676-A25B-4A759890E7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494016" y="1927938"/>
                  <a:ext cx="1023892" cy="426861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C0B08149-E1CD-4AFF-A7AF-D11026FF1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27651" y="2713599"/>
                  <a:ext cx="518856" cy="892954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8E40E862-8033-4C02-A2D3-05980E8039DA}"/>
                    </a:ext>
                  </a:extLst>
                </p:cNvPr>
                <p:cNvCxnSpPr>
                  <a:cxnSpLocks/>
                  <a:endCxn id="29" idx="1"/>
                </p:cNvCxnSpPr>
                <p:nvPr/>
              </p:nvCxnSpPr>
              <p:spPr>
                <a:xfrm flipV="1">
                  <a:off x="5200835" y="3835153"/>
                  <a:ext cx="1707472" cy="45720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9434D0-91B7-4CB3-89A1-8A2ABD73A012}"/>
                  </a:ext>
                </a:extLst>
              </p:cNvPr>
              <p:cNvSpPr txBox="1"/>
              <p:nvPr/>
            </p:nvSpPr>
            <p:spPr>
              <a:xfrm>
                <a:off x="3053417" y="2772608"/>
                <a:ext cx="670573" cy="5992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30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6D2D87-BE63-4C7F-96A0-B1C9BFE1C095}"/>
                  </a:ext>
                </a:extLst>
              </p:cNvPr>
              <p:cNvSpPr txBox="1"/>
              <p:nvPr/>
            </p:nvSpPr>
            <p:spPr>
              <a:xfrm>
                <a:off x="3171599" y="3593127"/>
                <a:ext cx="677397" cy="5992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22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시간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D6E818-68F3-4B1C-AC6C-8E9CE5226ED7}"/>
                  </a:ext>
                </a:extLst>
              </p:cNvPr>
              <p:cNvSpPr txBox="1"/>
              <p:nvPr/>
            </p:nvSpPr>
            <p:spPr>
              <a:xfrm>
                <a:off x="2742866" y="4575256"/>
                <a:ext cx="673420" cy="5992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4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AC962F-503B-416B-AFE3-3603CF6DAD36}"/>
                  </a:ext>
                </a:extLst>
              </p:cNvPr>
              <p:cNvSpPr txBox="1"/>
              <p:nvPr/>
            </p:nvSpPr>
            <p:spPr>
              <a:xfrm>
                <a:off x="1264871" y="3057207"/>
                <a:ext cx="667351" cy="5992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7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18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1FB115-3383-4190-AA25-62D32ED886D7}"/>
                  </a:ext>
                </a:extLst>
              </p:cNvPr>
              <p:cNvSpPr txBox="1"/>
              <p:nvPr/>
            </p:nvSpPr>
            <p:spPr>
              <a:xfrm>
                <a:off x="1269659" y="4610643"/>
                <a:ext cx="818153" cy="5992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36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30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cxnSp>
            <p:nvCxnSpPr>
              <p:cNvPr id="19" name="연결선: 꺾임 18">
                <a:extLst>
                  <a:ext uri="{FF2B5EF4-FFF2-40B4-BE49-F238E27FC236}">
                    <a16:creationId xmlns:a16="http://schemas.microsoft.com/office/drawing/2014/main" id="{D884C8B5-2A20-4029-9E5A-DDB766576FED}"/>
                  </a:ext>
                </a:extLst>
              </p:cNvPr>
              <p:cNvCxnSpPr>
                <a:cxnSpLocks/>
                <a:stCxn id="17" idx="2"/>
                <a:endCxn id="30" idx="1"/>
              </p:cNvCxnSpPr>
              <p:nvPr/>
            </p:nvCxnSpPr>
            <p:spPr>
              <a:xfrm rot="16200000" flipH="1">
                <a:off x="1785642" y="3469348"/>
                <a:ext cx="115076" cy="489266"/>
              </a:xfrm>
              <a:prstGeom prst="bentConnector2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930D48A4-1627-4462-BB48-0AD4FB0ED903}"/>
                  </a:ext>
                </a:extLst>
              </p:cNvPr>
              <p:cNvCxnSpPr>
                <a:cxnSpLocks/>
                <a:stCxn id="14" idx="2"/>
                <a:endCxn id="31" idx="3"/>
              </p:cNvCxnSpPr>
              <p:nvPr/>
            </p:nvCxnSpPr>
            <p:spPr>
              <a:xfrm rot="5400000">
                <a:off x="2921228" y="3011417"/>
                <a:ext cx="107050" cy="827904"/>
              </a:xfrm>
              <a:prstGeom prst="bentConnector2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B6EFD482-D25F-4C47-ACE8-A604CA058E79}"/>
                  </a:ext>
                </a:extLst>
              </p:cNvPr>
              <p:cNvCxnSpPr>
                <a:cxnSpLocks/>
                <a:endCxn id="32" idx="3"/>
              </p:cNvCxnSpPr>
              <p:nvPr/>
            </p:nvCxnSpPr>
            <p:spPr>
              <a:xfrm rot="10800000">
                <a:off x="2956159" y="3679042"/>
                <a:ext cx="285570" cy="49895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9C78ED6A-F199-406F-B194-0CB4F518A647}"/>
                  </a:ext>
                </a:extLst>
              </p:cNvPr>
              <p:cNvCxnSpPr/>
              <p:nvPr/>
            </p:nvCxnSpPr>
            <p:spPr>
              <a:xfrm flipV="1">
                <a:off x="1479559" y="4310848"/>
                <a:ext cx="636663" cy="299795"/>
              </a:xfrm>
              <a:prstGeom prst="bentConnector3">
                <a:avLst>
                  <a:gd name="adj1" fmla="val 1100"/>
                </a:avLst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연결선: 꺾임 22">
                <a:extLst>
                  <a:ext uri="{FF2B5EF4-FFF2-40B4-BE49-F238E27FC236}">
                    <a16:creationId xmlns:a16="http://schemas.microsoft.com/office/drawing/2014/main" id="{A8ED54F0-12D8-4F4A-93B6-B5AA1F0074F9}"/>
                  </a:ext>
                </a:extLst>
              </p:cNvPr>
              <p:cNvCxnSpPr>
                <a:cxnSpLocks/>
                <a:stCxn id="16" idx="0"/>
                <a:endCxn id="29" idx="3"/>
              </p:cNvCxnSpPr>
              <p:nvPr/>
            </p:nvCxnSpPr>
            <p:spPr>
              <a:xfrm rot="16200000" flipV="1">
                <a:off x="2723621" y="4219301"/>
                <a:ext cx="424686" cy="287225"/>
              </a:xfrm>
              <a:prstGeom prst="bentConnector2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584AB26-3ABC-4B50-A15E-D728FA9299F7}"/>
                  </a:ext>
                </a:extLst>
              </p:cNvPr>
              <p:cNvSpPr/>
              <p:nvPr/>
            </p:nvSpPr>
            <p:spPr>
              <a:xfrm>
                <a:off x="2202683" y="3780290"/>
                <a:ext cx="183053" cy="471931"/>
              </a:xfrm>
              <a:custGeom>
                <a:avLst/>
                <a:gdLst>
                  <a:gd name="connsiteX0" fmla="*/ 0 w 674911"/>
                  <a:gd name="connsiteY0" fmla="*/ 0 h 1429305"/>
                  <a:gd name="connsiteX1" fmla="*/ 674703 w 674911"/>
                  <a:gd name="connsiteY1" fmla="*/ 452761 h 1429305"/>
                  <a:gd name="connsiteX2" fmla="*/ 71021 w 674911"/>
                  <a:gd name="connsiteY2" fmla="*/ 1429305 h 142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4911" h="1429305">
                    <a:moveTo>
                      <a:pt x="0" y="0"/>
                    </a:moveTo>
                    <a:cubicBezTo>
                      <a:pt x="331433" y="107271"/>
                      <a:pt x="662866" y="214543"/>
                      <a:pt x="674703" y="452761"/>
                    </a:cubicBezTo>
                    <a:cubicBezTo>
                      <a:pt x="686540" y="690979"/>
                      <a:pt x="190869" y="1262109"/>
                      <a:pt x="71021" y="142930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6B271289-A84F-4F55-B322-A1472BC37EDF}"/>
                  </a:ext>
                </a:extLst>
              </p:cNvPr>
              <p:cNvSpPr/>
              <p:nvPr/>
            </p:nvSpPr>
            <p:spPr>
              <a:xfrm>
                <a:off x="2198917" y="3728121"/>
                <a:ext cx="656961" cy="83653"/>
              </a:xfrm>
              <a:custGeom>
                <a:avLst/>
                <a:gdLst>
                  <a:gd name="connsiteX0" fmla="*/ 0 w 2422187"/>
                  <a:gd name="connsiteY0" fmla="*/ 48638 h 253355"/>
                  <a:gd name="connsiteX1" fmla="*/ 1225685 w 2422187"/>
                  <a:gd name="connsiteY1" fmla="*/ 252919 h 253355"/>
                  <a:gd name="connsiteX2" fmla="*/ 2422187 w 2422187"/>
                  <a:gd name="connsiteY2" fmla="*/ 0 h 25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2187" h="253355">
                    <a:moveTo>
                      <a:pt x="0" y="48638"/>
                    </a:moveTo>
                    <a:cubicBezTo>
                      <a:pt x="410993" y="154831"/>
                      <a:pt x="821987" y="261025"/>
                      <a:pt x="1225685" y="252919"/>
                    </a:cubicBezTo>
                    <a:cubicBezTo>
                      <a:pt x="1629383" y="244813"/>
                      <a:pt x="2237361" y="58366"/>
                      <a:pt x="242218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8F5D9892-1777-49FD-BBCA-FA8D463DC553}"/>
                  </a:ext>
                </a:extLst>
              </p:cNvPr>
              <p:cNvSpPr/>
              <p:nvPr/>
            </p:nvSpPr>
            <p:spPr>
              <a:xfrm>
                <a:off x="2201555" y="3753815"/>
                <a:ext cx="506572" cy="346885"/>
              </a:xfrm>
              <a:custGeom>
                <a:avLst/>
                <a:gdLst>
                  <a:gd name="connsiteX0" fmla="*/ 0 w 1867710"/>
                  <a:gd name="connsiteY0" fmla="*/ 0 h 1050588"/>
                  <a:gd name="connsiteX1" fmla="*/ 1400783 w 1867710"/>
                  <a:gd name="connsiteY1" fmla="*/ 476656 h 1050588"/>
                  <a:gd name="connsiteX2" fmla="*/ 1867710 w 1867710"/>
                  <a:gd name="connsiteY2" fmla="*/ 1050588 h 10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7710" h="1050588">
                    <a:moveTo>
                      <a:pt x="0" y="0"/>
                    </a:moveTo>
                    <a:cubicBezTo>
                      <a:pt x="544749" y="150779"/>
                      <a:pt x="1089498" y="301558"/>
                      <a:pt x="1400783" y="476656"/>
                    </a:cubicBezTo>
                    <a:cubicBezTo>
                      <a:pt x="1712068" y="651754"/>
                      <a:pt x="1708825" y="967903"/>
                      <a:pt x="1867710" y="1050588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5FF273A3-E712-43BE-9964-F1AEF6A09126}"/>
                  </a:ext>
                </a:extLst>
              </p:cNvPr>
              <p:cNvSpPr/>
              <p:nvPr/>
            </p:nvSpPr>
            <p:spPr>
              <a:xfrm>
                <a:off x="2219655" y="3573950"/>
                <a:ext cx="398886" cy="677711"/>
              </a:xfrm>
              <a:custGeom>
                <a:avLst/>
                <a:gdLst>
                  <a:gd name="connsiteX0" fmla="*/ 1100587 w 1470675"/>
                  <a:gd name="connsiteY0" fmla="*/ 0 h 2052536"/>
                  <a:gd name="connsiteX1" fmla="*/ 1411872 w 1470675"/>
                  <a:gd name="connsiteY1" fmla="*/ 836578 h 2052536"/>
                  <a:gd name="connsiteX2" fmla="*/ 59727 w 1470675"/>
                  <a:gd name="connsiteY2" fmla="*/ 2052536 h 205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0675" h="2052536">
                    <a:moveTo>
                      <a:pt x="1100587" y="0"/>
                    </a:moveTo>
                    <a:cubicBezTo>
                      <a:pt x="1342968" y="247244"/>
                      <a:pt x="1585349" y="494489"/>
                      <a:pt x="1411872" y="836578"/>
                    </a:cubicBezTo>
                    <a:cubicBezTo>
                      <a:pt x="1238395" y="1178667"/>
                      <a:pt x="-321273" y="2042808"/>
                      <a:pt x="59727" y="2052536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A6744A-5FE1-4E92-9099-2FADA94FF4D5}"/>
                </a:ext>
              </a:extLst>
            </p:cNvPr>
            <p:cNvSpPr txBox="1"/>
            <p:nvPr/>
          </p:nvSpPr>
          <p:spPr>
            <a:xfrm>
              <a:off x="1232118" y="2222533"/>
              <a:ext cx="236880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살펴보기</a:t>
              </a:r>
              <a:endParaRPr lang="ko-KR" altLang="en-US" sz="11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3F336B-CAE6-4634-BF49-37E9A34270C4}"/>
              </a:ext>
            </a:extLst>
          </p:cNvPr>
          <p:cNvGrpSpPr/>
          <p:nvPr/>
        </p:nvGrpSpPr>
        <p:grpSpPr>
          <a:xfrm>
            <a:off x="8893589" y="710490"/>
            <a:ext cx="3177360" cy="4349709"/>
            <a:chOff x="9118312" y="1602024"/>
            <a:chExt cx="3177360" cy="434970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CCA889F-A681-456C-8889-C390A4A84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8312" y="1602024"/>
              <a:ext cx="3177360" cy="4349709"/>
            </a:xfrm>
            <a:prstGeom prst="rect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4AE4316-1797-44A1-8CD2-08CDF90EEC04}"/>
                </a:ext>
              </a:extLst>
            </p:cNvPr>
            <p:cNvSpPr/>
            <p:nvPr/>
          </p:nvSpPr>
          <p:spPr>
            <a:xfrm>
              <a:off x="9568636" y="2125354"/>
              <a:ext cx="2368807" cy="3380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98ED94-0187-4341-9CC2-650EC7C6C9FF}"/>
                </a:ext>
              </a:extLst>
            </p:cNvPr>
            <p:cNvSpPr txBox="1"/>
            <p:nvPr/>
          </p:nvSpPr>
          <p:spPr>
            <a:xfrm>
              <a:off x="9587470" y="2140472"/>
              <a:ext cx="236880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살펴보기</a:t>
              </a:r>
              <a:endParaRPr lang="ko-KR" altLang="en-US" sz="11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C08E889-0D16-4AC0-B763-06E23BBE640C}"/>
                </a:ext>
              </a:extLst>
            </p:cNvPr>
            <p:cNvGrpSpPr/>
            <p:nvPr/>
          </p:nvGrpSpPr>
          <p:grpSpPr>
            <a:xfrm>
              <a:off x="9899177" y="3638166"/>
              <a:ext cx="1707724" cy="1200329"/>
              <a:chOff x="4911301" y="3439936"/>
              <a:chExt cx="1707724" cy="120032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586445-BB0D-4290-9B5D-31E58A1CFC9D}"/>
                  </a:ext>
                </a:extLst>
              </p:cNvPr>
              <p:cNvSpPr txBox="1"/>
              <p:nvPr/>
            </p:nvSpPr>
            <p:spPr>
              <a:xfrm>
                <a:off x="4911301" y="3439936"/>
                <a:ext cx="1707724" cy="1200329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IBK </a:t>
                </a:r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기업은행 한국산업기술대점</a:t>
                </a:r>
                <a:endParaRPr lang="en-US" altLang="ko-KR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주소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경기 시흥시 산기대학로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237 </a:t>
                </a:r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한국산업기술대학교</a:t>
                </a:r>
                <a:endParaRPr lang="en-US" altLang="ko-KR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지번 경기 시흥시 정왕동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2121-1</a:t>
                </a: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전화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031-8041-1800</a:t>
                </a: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영업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평일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09:00 ~ 16:00</a:t>
                </a:r>
                <a:b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endParaRPr lang="en-US" altLang="ko-KR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30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5BC5285-362B-4A8B-9534-13F79FE1385D}"/>
                  </a:ext>
                </a:extLst>
              </p:cNvPr>
              <p:cNvSpPr/>
              <p:nvPr/>
            </p:nvSpPr>
            <p:spPr>
              <a:xfrm>
                <a:off x="5007748" y="3852797"/>
                <a:ext cx="224143" cy="118662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51982E8-56D0-4A1B-BD54-CA03E1B3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63298" y="2886389"/>
              <a:ext cx="1858433" cy="4882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2850C6F-E9DB-401B-B248-E376098A369A}"/>
                </a:ext>
              </a:extLst>
            </p:cNvPr>
            <p:cNvSpPr txBox="1"/>
            <p:nvPr/>
          </p:nvSpPr>
          <p:spPr>
            <a:xfrm>
              <a:off x="9901117" y="5042558"/>
              <a:ext cx="514571" cy="253916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9266AAD-4C9C-4ED4-8EBE-B775933C0149}"/>
                </a:ext>
              </a:extLst>
            </p:cNvPr>
            <p:cNvSpPr txBox="1"/>
            <p:nvPr/>
          </p:nvSpPr>
          <p:spPr>
            <a:xfrm>
              <a:off x="10834323" y="5035388"/>
              <a:ext cx="768332" cy="253916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예약하기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253ED2B-3E5B-48D5-A594-51F8520E0CA2}"/>
              </a:ext>
            </a:extLst>
          </p:cNvPr>
          <p:cNvGrpSpPr/>
          <p:nvPr/>
        </p:nvGrpSpPr>
        <p:grpSpPr>
          <a:xfrm>
            <a:off x="6572084" y="2403116"/>
            <a:ext cx="3177360" cy="4349709"/>
            <a:chOff x="2208476" y="1681590"/>
            <a:chExt cx="3177360" cy="434970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3BB1346-4AEF-4DFA-B1C5-9B08D0902280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A05BC7C1-BC94-4CA4-BDE3-DC500212F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EF7AB7D2-0A35-4CB5-B50F-2F1CA09B683E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ED7402F-9598-4C0B-8EA7-599C1D0A9AF6}"/>
                </a:ext>
              </a:extLst>
            </p:cNvPr>
            <p:cNvGrpSpPr/>
            <p:nvPr/>
          </p:nvGrpSpPr>
          <p:grpSpPr>
            <a:xfrm>
              <a:off x="2902547" y="3188991"/>
              <a:ext cx="1903236" cy="1787104"/>
              <a:chOff x="2379211" y="932163"/>
              <a:chExt cx="7972148" cy="5486388"/>
            </a:xfrm>
          </p:grpSpPr>
          <p:pic>
            <p:nvPicPr>
              <p:cNvPr id="76" name="그림 75" descr="텍스트, 지도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ACB105A5-A009-4710-B853-BA02F3F2B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9211" y="932163"/>
                <a:ext cx="7972148" cy="5486388"/>
              </a:xfrm>
              <a:prstGeom prst="rect">
                <a:avLst/>
              </a:prstGeom>
            </p:spPr>
          </p:pic>
          <p:pic>
            <p:nvPicPr>
              <p:cNvPr id="77" name="그래픽 76" descr="건물">
                <a:extLst>
                  <a:ext uri="{FF2B5EF4-FFF2-40B4-BE49-F238E27FC236}">
                    <a16:creationId xmlns:a16="http://schemas.microsoft.com/office/drawing/2014/main" id="{C282A7B5-F7DC-4A2B-8EDE-580EABED5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908307" y="3606553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78" name="그래픽 77" descr="건물">
                <a:extLst>
                  <a:ext uri="{FF2B5EF4-FFF2-40B4-BE49-F238E27FC236}">
                    <a16:creationId xmlns:a16="http://schemas.microsoft.com/office/drawing/2014/main" id="{8D03B1AD-6BF4-45AE-85F7-F220FB978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43635" y="2470955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79" name="그래픽 78" descr="건물">
                <a:extLst>
                  <a:ext uri="{FF2B5EF4-FFF2-40B4-BE49-F238E27FC236}">
                    <a16:creationId xmlns:a16="http://schemas.microsoft.com/office/drawing/2014/main" id="{523F3169-BFB6-4B9F-912D-535E0D24C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046618" y="1594281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80" name="그래픽 79" descr="건물">
                <a:extLst>
                  <a:ext uri="{FF2B5EF4-FFF2-40B4-BE49-F238E27FC236}">
                    <a16:creationId xmlns:a16="http://schemas.microsoft.com/office/drawing/2014/main" id="{D36920D4-E288-4EC4-9A72-3DCA1D331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517907" y="219389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81" name="그래픽 80" descr="건물">
                <a:extLst>
                  <a:ext uri="{FF2B5EF4-FFF2-40B4-BE49-F238E27FC236}">
                    <a16:creationId xmlns:a16="http://schemas.microsoft.com/office/drawing/2014/main" id="{95A55D8F-DF7F-4622-AFE4-1F07F019D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26494" y="4063753"/>
                <a:ext cx="457200" cy="457200"/>
              </a:xfrm>
              <a:prstGeom prst="rect">
                <a:avLst/>
              </a:prstGeom>
            </p:spPr>
          </p:pic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FFC06F4E-3591-4473-8786-F5A6064D80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1651" y="1982696"/>
                <a:ext cx="954349" cy="547261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A8DDC4A-FC32-4E03-B764-CC080D9F6EF9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5023362" y="2928155"/>
                <a:ext cx="31732" cy="1135598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0CA5104B-6B15-424B-867A-DAE8556ECA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94016" y="1927938"/>
                <a:ext cx="1023892" cy="426861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E2BE8E65-BD8D-4879-825D-1EC89B1107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7651" y="2713599"/>
                <a:ext cx="518856" cy="892954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589B4B71-5175-4A38-BE49-53302F7E0180}"/>
                  </a:ext>
                </a:extLst>
              </p:cNvPr>
              <p:cNvCxnSpPr>
                <a:cxnSpLocks/>
                <a:endCxn id="77" idx="1"/>
              </p:cNvCxnSpPr>
              <p:nvPr/>
            </p:nvCxnSpPr>
            <p:spPr>
              <a:xfrm flipV="1">
                <a:off x="5200835" y="3835153"/>
                <a:ext cx="1707472" cy="45720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BFAA9-F123-4BC6-A09D-3F14800B5A20}"/>
                </a:ext>
              </a:extLst>
            </p:cNvPr>
            <p:cNvSpPr txBox="1"/>
            <p:nvPr/>
          </p:nvSpPr>
          <p:spPr>
            <a:xfrm>
              <a:off x="4324894" y="2789886"/>
              <a:ext cx="595759" cy="5847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30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314CCF-99FE-4135-AA94-E703BACCE105}"/>
                </a:ext>
              </a:extLst>
            </p:cNvPr>
            <p:cNvSpPr txBox="1"/>
            <p:nvPr/>
          </p:nvSpPr>
          <p:spPr>
            <a:xfrm>
              <a:off x="4429890" y="3590604"/>
              <a:ext cx="601822" cy="5847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22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시간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7F8CB2C-B9F7-4E1D-85B3-BBB134E93DF6}"/>
                </a:ext>
              </a:extLst>
            </p:cNvPr>
            <p:cNvSpPr txBox="1"/>
            <p:nvPr/>
          </p:nvSpPr>
          <p:spPr>
            <a:xfrm>
              <a:off x="4048990" y="4549031"/>
              <a:ext cx="598288" cy="584775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4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B7D7E2-6285-4355-8DF5-99BFA1A3B996}"/>
                </a:ext>
              </a:extLst>
            </p:cNvPr>
            <p:cNvSpPr txBox="1"/>
            <p:nvPr/>
          </p:nvSpPr>
          <p:spPr>
            <a:xfrm>
              <a:off x="2735891" y="3067617"/>
              <a:ext cx="592896" cy="5847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7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18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B28862-CDB9-4683-938C-D8922140F2F5}"/>
                </a:ext>
              </a:extLst>
            </p:cNvPr>
            <p:cNvSpPr txBox="1"/>
            <p:nvPr/>
          </p:nvSpPr>
          <p:spPr>
            <a:xfrm>
              <a:off x="2740145" y="4583564"/>
              <a:ext cx="726874" cy="5847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36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30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87CB36CB-2FDA-4089-8CB8-CC9E1A117AD9}"/>
                </a:ext>
              </a:extLst>
            </p:cNvPr>
            <p:cNvCxnSpPr>
              <a:cxnSpLocks/>
              <a:stCxn id="56" idx="2"/>
              <a:endCxn id="78" idx="1"/>
            </p:cNvCxnSpPr>
            <p:nvPr/>
          </p:nvCxnSpPr>
          <p:spPr>
            <a:xfrm rot="16200000" flipH="1">
              <a:off x="3193530" y="3491201"/>
              <a:ext cx="112299" cy="434680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4216D8D7-BECF-4EB5-A5C3-49A5298B9119}"/>
                </a:ext>
              </a:extLst>
            </p:cNvPr>
            <p:cNvCxnSpPr>
              <a:cxnSpLocks/>
              <a:stCxn id="53" idx="2"/>
              <a:endCxn id="79" idx="3"/>
            </p:cNvCxnSpPr>
            <p:nvPr/>
          </p:nvCxnSpPr>
          <p:spPr>
            <a:xfrm rot="5400000">
              <a:off x="4202773" y="3059126"/>
              <a:ext cx="104467" cy="735537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65C786F3-BA91-45DA-A688-30CF2295E5E5}"/>
                </a:ext>
              </a:extLst>
            </p:cNvPr>
            <p:cNvCxnSpPr>
              <a:cxnSpLocks/>
              <a:endCxn id="80" idx="3"/>
            </p:cNvCxnSpPr>
            <p:nvPr/>
          </p:nvCxnSpPr>
          <p:spPr>
            <a:xfrm rot="10800000">
              <a:off x="4238486" y="3674445"/>
              <a:ext cx="253710" cy="48691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476B5C15-08D0-4160-AF37-5C50F7B53876}"/>
                </a:ext>
              </a:extLst>
            </p:cNvPr>
            <p:cNvCxnSpPr/>
            <p:nvPr/>
          </p:nvCxnSpPr>
          <p:spPr>
            <a:xfrm flipV="1">
              <a:off x="2926627" y="4291004"/>
              <a:ext cx="565632" cy="292560"/>
            </a:xfrm>
            <a:prstGeom prst="bentConnector3">
              <a:avLst>
                <a:gd name="adj1" fmla="val 11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422E49B4-688E-4CCD-B6D2-10365427FC1B}"/>
                </a:ext>
              </a:extLst>
            </p:cNvPr>
            <p:cNvCxnSpPr>
              <a:cxnSpLocks/>
              <a:stCxn id="55" idx="0"/>
              <a:endCxn id="77" idx="3"/>
            </p:cNvCxnSpPr>
            <p:nvPr/>
          </p:nvCxnSpPr>
          <p:spPr>
            <a:xfrm rot="16200000" flipV="1">
              <a:off x="4013326" y="4214223"/>
              <a:ext cx="414437" cy="255180"/>
            </a:xfrm>
            <a:prstGeom prst="bentConnector2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61FECDE-D99F-4905-826F-8E8B298365FD}"/>
                </a:ext>
              </a:extLst>
            </p:cNvPr>
            <p:cNvSpPr/>
            <p:nvPr/>
          </p:nvSpPr>
          <p:spPr>
            <a:xfrm>
              <a:off x="3569074" y="3773250"/>
              <a:ext cx="162630" cy="460542"/>
            </a:xfrm>
            <a:custGeom>
              <a:avLst/>
              <a:gdLst>
                <a:gd name="connsiteX0" fmla="*/ 0 w 674911"/>
                <a:gd name="connsiteY0" fmla="*/ 0 h 1429305"/>
                <a:gd name="connsiteX1" fmla="*/ 674703 w 674911"/>
                <a:gd name="connsiteY1" fmla="*/ 452761 h 1429305"/>
                <a:gd name="connsiteX2" fmla="*/ 71021 w 674911"/>
                <a:gd name="connsiteY2" fmla="*/ 1429305 h 142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4911" h="1429305">
                  <a:moveTo>
                    <a:pt x="0" y="0"/>
                  </a:moveTo>
                  <a:cubicBezTo>
                    <a:pt x="331433" y="107271"/>
                    <a:pt x="662866" y="214543"/>
                    <a:pt x="674703" y="452761"/>
                  </a:cubicBezTo>
                  <a:cubicBezTo>
                    <a:pt x="686540" y="690979"/>
                    <a:pt x="190869" y="1262109"/>
                    <a:pt x="71021" y="142930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59555DEF-3590-4B93-AD45-F1705B82276B}"/>
                </a:ext>
              </a:extLst>
            </p:cNvPr>
            <p:cNvSpPr/>
            <p:nvPr/>
          </p:nvSpPr>
          <p:spPr>
            <a:xfrm>
              <a:off x="3565728" y="3722340"/>
              <a:ext cx="583666" cy="81634"/>
            </a:xfrm>
            <a:custGeom>
              <a:avLst/>
              <a:gdLst>
                <a:gd name="connsiteX0" fmla="*/ 0 w 2422187"/>
                <a:gd name="connsiteY0" fmla="*/ 48638 h 253355"/>
                <a:gd name="connsiteX1" fmla="*/ 1225685 w 2422187"/>
                <a:gd name="connsiteY1" fmla="*/ 252919 h 253355"/>
                <a:gd name="connsiteX2" fmla="*/ 2422187 w 2422187"/>
                <a:gd name="connsiteY2" fmla="*/ 0 h 25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2187" h="253355">
                  <a:moveTo>
                    <a:pt x="0" y="48638"/>
                  </a:moveTo>
                  <a:cubicBezTo>
                    <a:pt x="410993" y="154831"/>
                    <a:pt x="821987" y="261025"/>
                    <a:pt x="1225685" y="252919"/>
                  </a:cubicBezTo>
                  <a:cubicBezTo>
                    <a:pt x="1629383" y="244813"/>
                    <a:pt x="2237361" y="58366"/>
                    <a:pt x="2422187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03FF0FE8-72EC-4016-B32D-119ECF79992C}"/>
                </a:ext>
              </a:extLst>
            </p:cNvPr>
            <p:cNvSpPr/>
            <p:nvPr/>
          </p:nvSpPr>
          <p:spPr>
            <a:xfrm>
              <a:off x="3568072" y="3747414"/>
              <a:ext cx="450055" cy="338514"/>
            </a:xfrm>
            <a:custGeom>
              <a:avLst/>
              <a:gdLst>
                <a:gd name="connsiteX0" fmla="*/ 0 w 1867710"/>
                <a:gd name="connsiteY0" fmla="*/ 0 h 1050588"/>
                <a:gd name="connsiteX1" fmla="*/ 1400783 w 1867710"/>
                <a:gd name="connsiteY1" fmla="*/ 476656 h 1050588"/>
                <a:gd name="connsiteX2" fmla="*/ 1867710 w 1867710"/>
                <a:gd name="connsiteY2" fmla="*/ 1050588 h 10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7710" h="1050588">
                  <a:moveTo>
                    <a:pt x="0" y="0"/>
                  </a:moveTo>
                  <a:cubicBezTo>
                    <a:pt x="544749" y="150779"/>
                    <a:pt x="1089498" y="301558"/>
                    <a:pt x="1400783" y="476656"/>
                  </a:cubicBezTo>
                  <a:cubicBezTo>
                    <a:pt x="1712068" y="651754"/>
                    <a:pt x="1708825" y="967903"/>
                    <a:pt x="1867710" y="105058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73D6C3E-B346-457D-9FBC-3476D088DA66}"/>
                </a:ext>
              </a:extLst>
            </p:cNvPr>
            <p:cNvSpPr/>
            <p:nvPr/>
          </p:nvSpPr>
          <p:spPr>
            <a:xfrm>
              <a:off x="3584152" y="3571889"/>
              <a:ext cx="354383" cy="661356"/>
            </a:xfrm>
            <a:custGeom>
              <a:avLst/>
              <a:gdLst>
                <a:gd name="connsiteX0" fmla="*/ 1100587 w 1470675"/>
                <a:gd name="connsiteY0" fmla="*/ 0 h 2052536"/>
                <a:gd name="connsiteX1" fmla="*/ 1411872 w 1470675"/>
                <a:gd name="connsiteY1" fmla="*/ 836578 h 2052536"/>
                <a:gd name="connsiteX2" fmla="*/ 59727 w 1470675"/>
                <a:gd name="connsiteY2" fmla="*/ 2052536 h 205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0675" h="2052536">
                  <a:moveTo>
                    <a:pt x="1100587" y="0"/>
                  </a:moveTo>
                  <a:cubicBezTo>
                    <a:pt x="1342968" y="247244"/>
                    <a:pt x="1585349" y="494489"/>
                    <a:pt x="1411872" y="836578"/>
                  </a:cubicBezTo>
                  <a:cubicBezTo>
                    <a:pt x="1238395" y="1178667"/>
                    <a:pt x="-321273" y="2042808"/>
                    <a:pt x="59727" y="205253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16A4835-2469-4BF9-BB98-8BF8BD5CFF11}"/>
                </a:ext>
              </a:extLst>
            </p:cNvPr>
            <p:cNvSpPr txBox="1"/>
            <p:nvPr/>
          </p:nvSpPr>
          <p:spPr>
            <a:xfrm>
              <a:off x="2677634" y="2220038"/>
              <a:ext cx="236880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추천</a:t>
              </a:r>
              <a:endParaRPr lang="ko-KR" altLang="en-US" sz="11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A6DA4B1-3F75-424B-8212-0EA35D191648}"/>
                </a:ext>
              </a:extLst>
            </p:cNvPr>
            <p:cNvGrpSpPr/>
            <p:nvPr/>
          </p:nvGrpSpPr>
          <p:grpSpPr>
            <a:xfrm>
              <a:off x="2790361" y="3196452"/>
              <a:ext cx="2296347" cy="1192983"/>
              <a:chOff x="5666332" y="3196452"/>
              <a:chExt cx="2296347" cy="1192983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C7A4BFA-71C3-4A30-8B59-076948D910B9}"/>
                  </a:ext>
                </a:extLst>
              </p:cNvPr>
              <p:cNvSpPr/>
              <p:nvPr/>
            </p:nvSpPr>
            <p:spPr>
              <a:xfrm>
                <a:off x="5666332" y="3196452"/>
                <a:ext cx="2130560" cy="119298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CFA0778-4771-4E10-B15D-8BA4A0599A74}"/>
                  </a:ext>
                </a:extLst>
              </p:cNvPr>
              <p:cNvSpPr txBox="1"/>
              <p:nvPr/>
            </p:nvSpPr>
            <p:spPr>
              <a:xfrm>
                <a:off x="5787369" y="3282486"/>
                <a:ext cx="21753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정왕점 기업은행의 </a:t>
                </a:r>
                <a:br>
                  <a:rPr lang="en-US" altLang="ko-KR" sz="11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</a:br>
                <a:r>
                  <a:rPr lang="ko-KR" altLang="en-US" sz="11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대기 시간이 가장 짧습니다</a:t>
                </a:r>
                <a:r>
                  <a:rPr lang="en-US" altLang="ko-KR" sz="11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.</a:t>
                </a:r>
                <a:endParaRPr lang="ko-KR" altLang="en-US" sz="11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7EFC4FB-000E-4E50-AC5F-1003BBBB0CB2}"/>
                  </a:ext>
                </a:extLst>
              </p:cNvPr>
              <p:cNvSpPr txBox="1"/>
              <p:nvPr/>
            </p:nvSpPr>
            <p:spPr>
              <a:xfrm>
                <a:off x="6096010" y="3710843"/>
                <a:ext cx="17772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예약하시겠습니까</a:t>
                </a:r>
                <a:r>
                  <a:rPr lang="en-US" altLang="ko-KR" sz="105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?</a:t>
                </a:r>
                <a:endParaRPr lang="ko-KR" altLang="en-US" sz="105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D5413448-641A-4E2B-A64A-0DCF68357242}"/>
                  </a:ext>
                </a:extLst>
              </p:cNvPr>
              <p:cNvSpPr/>
              <p:nvPr/>
            </p:nvSpPr>
            <p:spPr>
              <a:xfrm>
                <a:off x="5713131" y="4080331"/>
                <a:ext cx="975566" cy="26722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6329E09-8E5B-4B9A-AC28-A2D1309CC935}"/>
                  </a:ext>
                </a:extLst>
              </p:cNvPr>
              <p:cNvSpPr/>
              <p:nvPr/>
            </p:nvSpPr>
            <p:spPr>
              <a:xfrm>
                <a:off x="6764897" y="4081860"/>
                <a:ext cx="975566" cy="26722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BD6716A-AD13-45CD-BEF6-748C347AB045}"/>
                  </a:ext>
                </a:extLst>
              </p:cNvPr>
              <p:cNvSpPr txBox="1"/>
              <p:nvPr/>
            </p:nvSpPr>
            <p:spPr>
              <a:xfrm>
                <a:off x="6039331" y="4061718"/>
                <a:ext cx="4054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>
                    <a:latin typeface="+mj-lt"/>
                    <a:ea typeface="a가시고기L" panose="02020600000000000000" pitchFamily="18" charset="-127"/>
                  </a:rPr>
                  <a:t>예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35F6D0D-0B1E-4B52-BB39-D0A9EF168DD3}"/>
                  </a:ext>
                </a:extLst>
              </p:cNvPr>
              <p:cNvSpPr txBox="1"/>
              <p:nvPr/>
            </p:nvSpPr>
            <p:spPr>
              <a:xfrm>
                <a:off x="6963519" y="4063116"/>
                <a:ext cx="66728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>
                    <a:latin typeface="+mj-lt"/>
                    <a:ea typeface="a가시고기L" panose="02020600000000000000" pitchFamily="18" charset="-127"/>
                  </a:rPr>
                  <a:t>아니오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4179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05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 제원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627CEC8-BAF0-4279-B42B-90E10012E41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75966" y="1158765"/>
          <a:ext cx="3408758" cy="4872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61">
                  <a:extLst>
                    <a:ext uri="{9D8B030D-6E8A-4147-A177-3AD203B41FA5}">
                      <a16:colId xmlns:a16="http://schemas.microsoft.com/office/drawing/2014/main" val="2344517979"/>
                    </a:ext>
                  </a:extLst>
                </a:gridCol>
                <a:gridCol w="1747397">
                  <a:extLst>
                    <a:ext uri="{9D8B030D-6E8A-4147-A177-3AD203B41FA5}">
                      <a16:colId xmlns:a16="http://schemas.microsoft.com/office/drawing/2014/main" val="3667768341"/>
                    </a:ext>
                  </a:extLst>
                </a:gridCol>
              </a:tblGrid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Microcontroller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ATmega328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456445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Operation Voltage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170737"/>
                  </a:ext>
                </a:extLst>
              </a:tr>
              <a:tr h="7544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Input Voltage(recommend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7-12V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034505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Input Voltage(limits)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7-15V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925453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Digaial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I/O Pins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14 (6 PWM)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72323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Analog Input Pins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706969"/>
                  </a:ext>
                </a:extLst>
              </a:tr>
              <a:tr h="53439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DC Current per I/O Pin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40mA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878287"/>
                  </a:ext>
                </a:extLst>
              </a:tr>
              <a:tr h="5343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DC Current for 3.3V Pin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50mA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377722"/>
                  </a:ext>
                </a:extLst>
              </a:tr>
              <a:tr h="5343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Flash Memory	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32KB(0.5KB bootloader)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85533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SRAM	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2KB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017015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EEPROM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1KB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877682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Clock Speed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16MHz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6177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649CA92-E781-4E8E-AC23-9DCD186C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1158765"/>
            <a:ext cx="2601608" cy="2012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CEE9DC-4853-431D-B3C7-8C2BF543B489}"/>
              </a:ext>
            </a:extLst>
          </p:cNvPr>
          <p:cNvSpPr txBox="1"/>
          <p:nvPr/>
        </p:nvSpPr>
        <p:spPr>
          <a:xfrm>
            <a:off x="488212" y="3546198"/>
            <a:ext cx="2439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국산 </a:t>
            </a:r>
            <a:r>
              <a:rPr lang="ko-KR" altLang="en-US" sz="1400" dirty="0" err="1"/>
              <a:t>우노</a:t>
            </a:r>
            <a:r>
              <a:rPr lang="ko-KR" altLang="en-US" sz="1400" dirty="0"/>
              <a:t> 호환 오렌지 보드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D59A0CC-323C-42D3-B9F2-4C55D3F87F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77030" y="1141367"/>
          <a:ext cx="2997106" cy="1747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314">
                  <a:extLst>
                    <a:ext uri="{9D8B030D-6E8A-4147-A177-3AD203B41FA5}">
                      <a16:colId xmlns:a16="http://schemas.microsoft.com/office/drawing/2014/main" val="2070646912"/>
                    </a:ext>
                  </a:extLst>
                </a:gridCol>
                <a:gridCol w="2000792">
                  <a:extLst>
                    <a:ext uri="{9D8B030D-6E8A-4147-A177-3AD203B41FA5}">
                      <a16:colId xmlns:a16="http://schemas.microsoft.com/office/drawing/2014/main" val="743842791"/>
                    </a:ext>
                  </a:extLst>
                </a:gridCol>
              </a:tblGrid>
              <a:tr h="641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작동방식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애노드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양극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캐소드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음극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26069"/>
                  </a:ext>
                </a:extLst>
              </a:tr>
              <a:tr h="3774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작동 전압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2.2V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385783"/>
                  </a:ext>
                </a:extLst>
              </a:tr>
              <a:tr h="728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작동 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20MV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874203"/>
                  </a:ext>
                </a:extLst>
              </a:tr>
            </a:tbl>
          </a:graphicData>
        </a:graphic>
      </p:graphicFrame>
      <p:pic>
        <p:nvPicPr>
          <p:cNvPr id="1031" name="_x132976248" descr="EMB00003d244392">
            <a:extLst>
              <a:ext uri="{FF2B5EF4-FFF2-40B4-BE49-F238E27FC236}">
                <a16:creationId xmlns:a16="http://schemas.microsoft.com/office/drawing/2014/main" id="{967B8253-C334-4B83-B2D8-53773C16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738" y="3076822"/>
            <a:ext cx="1876425" cy="15894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BE23DA9-6060-499A-8696-009C2D3187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77030" y="3041659"/>
          <a:ext cx="2997105" cy="1624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805">
                  <a:extLst>
                    <a:ext uri="{9D8B030D-6E8A-4147-A177-3AD203B41FA5}">
                      <a16:colId xmlns:a16="http://schemas.microsoft.com/office/drawing/2014/main" val="1822967654"/>
                    </a:ext>
                  </a:extLst>
                </a:gridCol>
                <a:gridCol w="1945300">
                  <a:extLst>
                    <a:ext uri="{9D8B030D-6E8A-4147-A177-3AD203B41FA5}">
                      <a16:colId xmlns:a16="http://schemas.microsoft.com/office/drawing/2014/main" val="72136312"/>
                    </a:ext>
                  </a:extLst>
                </a:gridCol>
              </a:tblGrid>
              <a:tr h="245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통신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TTL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레벨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(5V)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시리얼 통신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454442"/>
                  </a:ext>
                </a:extLst>
              </a:tr>
              <a:tr h="245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작동 전압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 ~ 9V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2A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이상 권장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25721"/>
                  </a:ext>
                </a:extLst>
              </a:tr>
              <a:tr h="588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용지 규격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57mm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39mm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직경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0789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C0AB579-6888-440A-8EE0-F81696A58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738" y="1141367"/>
            <a:ext cx="1876425" cy="1747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952428-8CCC-4722-A46C-F2D9BA36F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737" y="4853930"/>
            <a:ext cx="1876425" cy="162354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E458112-3C74-4ACD-A7CB-9B26BAEF53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77030" y="4853930"/>
          <a:ext cx="2997105" cy="1411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805">
                  <a:extLst>
                    <a:ext uri="{9D8B030D-6E8A-4147-A177-3AD203B41FA5}">
                      <a16:colId xmlns:a16="http://schemas.microsoft.com/office/drawing/2014/main" val="1040710199"/>
                    </a:ext>
                  </a:extLst>
                </a:gridCol>
                <a:gridCol w="1945300">
                  <a:extLst>
                    <a:ext uri="{9D8B030D-6E8A-4147-A177-3AD203B41FA5}">
                      <a16:colId xmlns:a16="http://schemas.microsoft.com/office/drawing/2014/main" val="1420454228"/>
                    </a:ext>
                  </a:extLst>
                </a:gridCol>
              </a:tblGrid>
              <a:tr h="245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쉴드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Ethernet W5100 micro SD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62295"/>
                  </a:ext>
                </a:extLst>
              </a:tr>
              <a:tr h="245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호환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아두이노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우노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호환가능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21890"/>
                  </a:ext>
                </a:extLst>
              </a:tr>
              <a:tr h="588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7.2 x 5.3 x 2.5cm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29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646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06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데모 환경 설계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70B09-C881-4416-A5C7-6C591AC3B517}"/>
              </a:ext>
            </a:extLst>
          </p:cNvPr>
          <p:cNvSpPr txBox="1"/>
          <p:nvPr/>
        </p:nvSpPr>
        <p:spPr>
          <a:xfrm>
            <a:off x="457204" y="1971477"/>
            <a:ext cx="11573523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000">
                <a:latin typeface="+mj-ea"/>
                <a:ea typeface="+mj-ea"/>
              </a:rPr>
              <a:t>GPS </a:t>
            </a:r>
            <a:r>
              <a:rPr lang="ko-KR" altLang="en-US" sz="2000">
                <a:latin typeface="+mj-ea"/>
                <a:ea typeface="+mj-ea"/>
              </a:rPr>
              <a:t>값을 통해 해당 은행까지 걸리는 시간과 대기 시간을 고려한 값이 앱상에 전달 되는지 데모 </a:t>
            </a:r>
            <a:r>
              <a:rPr lang="en-US" altLang="ko-KR" sz="2000">
                <a:latin typeface="+mj-ea"/>
                <a:ea typeface="+mj-ea"/>
              </a:rPr>
              <a:t> 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>
                <a:latin typeface="+mj-ea"/>
                <a:ea typeface="+mj-ea"/>
              </a:rPr>
              <a:t>앱상의 </a:t>
            </a:r>
            <a:r>
              <a:rPr lang="en-US" altLang="ko-KR" sz="2000">
                <a:latin typeface="+mj-ea"/>
                <a:ea typeface="+mj-ea"/>
              </a:rPr>
              <a:t>‘</a:t>
            </a:r>
            <a:r>
              <a:rPr lang="ko-KR" altLang="en-US" sz="2000">
                <a:latin typeface="+mj-ea"/>
                <a:ea typeface="+mj-ea"/>
              </a:rPr>
              <a:t>예약하기</a:t>
            </a:r>
            <a:r>
              <a:rPr lang="en-US" altLang="ko-KR" sz="2000">
                <a:latin typeface="+mj-ea"/>
                <a:ea typeface="+mj-ea"/>
              </a:rPr>
              <a:t>’</a:t>
            </a:r>
            <a:r>
              <a:rPr lang="ko-KR" altLang="en-US" sz="2000">
                <a:latin typeface="+mj-ea"/>
                <a:ea typeface="+mj-ea"/>
              </a:rPr>
              <a:t>를 통해 예약한 정보가 서버에 제대로 전달이 되었는지 </a:t>
            </a:r>
            <a:r>
              <a:rPr lang="ko-KR" altLang="en-US" sz="2000" dirty="0">
                <a:latin typeface="+mj-ea"/>
                <a:ea typeface="+mj-ea"/>
              </a:rPr>
              <a:t>데모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>
                <a:latin typeface="+mj-ea"/>
                <a:ea typeface="+mj-ea"/>
              </a:rPr>
              <a:t>서버에서 축적되는 고객업무시간을 계산해 대기시간에 제대로 반영되는지 데모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>
                <a:latin typeface="+mj-ea"/>
                <a:ea typeface="+mj-ea"/>
              </a:rPr>
              <a:t>일정 시간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대기 인원이 남았을 때 </a:t>
            </a:r>
            <a:r>
              <a:rPr lang="ko-KR" altLang="en-US" sz="2000" err="1">
                <a:latin typeface="+mj-ea"/>
                <a:ea typeface="+mj-ea"/>
              </a:rPr>
              <a:t>푸쉬</a:t>
            </a:r>
            <a:r>
              <a:rPr lang="ko-KR" altLang="en-US" sz="2000">
                <a:latin typeface="+mj-ea"/>
                <a:ea typeface="+mj-ea"/>
              </a:rPr>
              <a:t> 알람이 </a:t>
            </a:r>
            <a:r>
              <a:rPr lang="ko-KR" altLang="en-US" sz="2000" dirty="0">
                <a:latin typeface="+mj-ea"/>
                <a:ea typeface="+mj-ea"/>
              </a:rPr>
              <a:t>오는지 데모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>
                <a:latin typeface="+mj-ea"/>
                <a:ea typeface="+mj-ea"/>
              </a:rPr>
              <a:t>푸쉬 알람을 통해 예약 기능과 예약 취소 기능이 작동하는지 데모</a:t>
            </a:r>
            <a:endParaRPr lang="en-US" altLang="ko-KR" sz="200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000">
                <a:latin typeface="+mj-ea"/>
                <a:ea typeface="+mj-ea"/>
              </a:rPr>
              <a:t>QR</a:t>
            </a:r>
            <a:r>
              <a:rPr lang="ko-KR" altLang="en-US" sz="2000">
                <a:latin typeface="+mj-ea"/>
                <a:ea typeface="+mj-ea"/>
              </a:rPr>
              <a:t>코드를 통해 앱 상에서 대기인원과 대기시간 정보를 볼 수 있는지 데모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1A1EC-0515-4094-9409-D976910E849B}"/>
              </a:ext>
            </a:extLst>
          </p:cNvPr>
          <p:cNvSpPr txBox="1"/>
          <p:nvPr/>
        </p:nvSpPr>
        <p:spPr>
          <a:xfrm>
            <a:off x="508000" y="1040656"/>
            <a:ext cx="32016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>
                <a:latin typeface="-윤고딕330" panose="02030504000101010101" pitchFamily="18" charset="-127"/>
                <a:ea typeface="-윤고딕330" panose="02030504000101010101" pitchFamily="18" charset="-127"/>
              </a:rPr>
              <a:t>  </a:t>
            </a:r>
            <a:r>
              <a:rPr lang="ko-KR" altLang="en-US" sz="2400" b="1">
                <a:latin typeface="-윤고딕330" panose="02030504000101010101" pitchFamily="18" charset="-127"/>
                <a:ea typeface="-윤고딕330" panose="02030504000101010101" pitchFamily="18" charset="-127"/>
              </a:rPr>
              <a:t>데모 방법</a:t>
            </a:r>
            <a:endParaRPr lang="ko-KR" altLang="en-US" sz="24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34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23872"/>
            <a:ext cx="2881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07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업무 분담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DC5F504-3E68-4E30-BF3C-C432A52FF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752499"/>
              </p:ext>
            </p:extLst>
          </p:nvPr>
        </p:nvGraphicFramePr>
        <p:xfrm>
          <a:off x="1111250" y="1136589"/>
          <a:ext cx="9969496" cy="50049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92374">
                  <a:extLst>
                    <a:ext uri="{9D8B030D-6E8A-4147-A177-3AD203B41FA5}">
                      <a16:colId xmlns:a16="http://schemas.microsoft.com/office/drawing/2014/main" val="343136105"/>
                    </a:ext>
                  </a:extLst>
                </a:gridCol>
                <a:gridCol w="2492374">
                  <a:extLst>
                    <a:ext uri="{9D8B030D-6E8A-4147-A177-3AD203B41FA5}">
                      <a16:colId xmlns:a16="http://schemas.microsoft.com/office/drawing/2014/main" val="1462874302"/>
                    </a:ext>
                  </a:extLst>
                </a:gridCol>
                <a:gridCol w="2492374">
                  <a:extLst>
                    <a:ext uri="{9D8B030D-6E8A-4147-A177-3AD203B41FA5}">
                      <a16:colId xmlns:a16="http://schemas.microsoft.com/office/drawing/2014/main" val="2340855941"/>
                    </a:ext>
                  </a:extLst>
                </a:gridCol>
                <a:gridCol w="2492374">
                  <a:extLst>
                    <a:ext uri="{9D8B030D-6E8A-4147-A177-3AD203B41FA5}">
                      <a16:colId xmlns:a16="http://schemas.microsoft.com/office/drawing/2014/main" val="1052496542"/>
                    </a:ext>
                  </a:extLst>
                </a:gridCol>
              </a:tblGrid>
              <a:tr h="100099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40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박병현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40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장태홍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40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백승제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241280"/>
                  </a:ext>
                </a:extLst>
              </a:tr>
              <a:tr h="10009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서버</a:t>
                      </a:r>
                      <a:endParaRPr lang="en-US" altLang="ko-KR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DB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아두이노 기술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순번 발행기 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Application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TCP/IP</a:t>
                      </a:r>
                      <a:r>
                        <a:rPr lang="en-US" altLang="ko-KR" baseline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baseline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통신기술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769536"/>
                  </a:ext>
                </a:extLst>
              </a:tr>
              <a:tr h="10009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Application </a:t>
                      </a:r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설계</a:t>
                      </a:r>
                      <a:br>
                        <a:rPr lang="en-US" altLang="ko-KR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</a:br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시스템 구조 설계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아두이노 설계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순번발행기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제작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Web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서버 구축</a:t>
                      </a:r>
                      <a:endParaRPr lang="en-US" altLang="ko-KR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DB </a:t>
                      </a:r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설계</a:t>
                      </a:r>
                      <a:endParaRPr lang="en-US" altLang="ko-KR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30454"/>
                  </a:ext>
                </a:extLst>
              </a:tr>
              <a:tr h="10009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Application</a:t>
                      </a:r>
                      <a:r>
                        <a:rPr lang="en-US" altLang="ko-KR" baseline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baseline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</a:t>
                      </a:r>
                      <a:endParaRPr lang="en-US" altLang="ko-KR" baseline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아두이노 데이터 처리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통신 환경 구축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서버 및 </a:t>
                      </a:r>
                      <a:r>
                        <a:rPr lang="en-US" altLang="ko-KR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DB </a:t>
                      </a:r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</a:t>
                      </a:r>
                    </a:p>
                    <a:p>
                      <a:pPr algn="ctr" latinLnBrk="1"/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1360"/>
                  </a:ext>
                </a:extLst>
              </a:tr>
              <a:tr h="10009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테스트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Web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서버와 아두이노의 데이터 통신 테스트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순번 발행기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작동 테스트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통합테스트 및 유지보수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580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509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2881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07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종합 설계 수행 일정 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DC8A7EA-DDB5-4130-BC7C-E964A1F49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09211"/>
              </p:ext>
            </p:extLst>
          </p:nvPr>
        </p:nvGraphicFramePr>
        <p:xfrm>
          <a:off x="1111251" y="1159450"/>
          <a:ext cx="9969498" cy="5004998"/>
        </p:xfrm>
        <a:graphic>
          <a:graphicData uri="http://schemas.openxmlformats.org/drawingml/2006/table">
            <a:tbl>
              <a:tblPr/>
              <a:tblGrid>
                <a:gridCol w="2812704">
                  <a:extLst>
                    <a:ext uri="{9D8B030D-6E8A-4147-A177-3AD203B41FA5}">
                      <a16:colId xmlns:a16="http://schemas.microsoft.com/office/drawing/2014/main" val="1568953936"/>
                    </a:ext>
                  </a:extLst>
                </a:gridCol>
                <a:gridCol w="765003">
                  <a:extLst>
                    <a:ext uri="{9D8B030D-6E8A-4147-A177-3AD203B41FA5}">
                      <a16:colId xmlns:a16="http://schemas.microsoft.com/office/drawing/2014/main" val="659436877"/>
                    </a:ext>
                  </a:extLst>
                </a:gridCol>
                <a:gridCol w="798379">
                  <a:extLst>
                    <a:ext uri="{9D8B030D-6E8A-4147-A177-3AD203B41FA5}">
                      <a16:colId xmlns:a16="http://schemas.microsoft.com/office/drawing/2014/main" val="2865183715"/>
                    </a:ext>
                  </a:extLst>
                </a:gridCol>
                <a:gridCol w="781691">
                  <a:extLst>
                    <a:ext uri="{9D8B030D-6E8A-4147-A177-3AD203B41FA5}">
                      <a16:colId xmlns:a16="http://schemas.microsoft.com/office/drawing/2014/main" val="473207157"/>
                    </a:ext>
                  </a:extLst>
                </a:gridCol>
                <a:gridCol w="781691">
                  <a:extLst>
                    <a:ext uri="{9D8B030D-6E8A-4147-A177-3AD203B41FA5}">
                      <a16:colId xmlns:a16="http://schemas.microsoft.com/office/drawing/2014/main" val="2253935104"/>
                    </a:ext>
                  </a:extLst>
                </a:gridCol>
                <a:gridCol w="781691">
                  <a:extLst>
                    <a:ext uri="{9D8B030D-6E8A-4147-A177-3AD203B41FA5}">
                      <a16:colId xmlns:a16="http://schemas.microsoft.com/office/drawing/2014/main" val="2331112907"/>
                    </a:ext>
                  </a:extLst>
                </a:gridCol>
                <a:gridCol w="781691">
                  <a:extLst>
                    <a:ext uri="{9D8B030D-6E8A-4147-A177-3AD203B41FA5}">
                      <a16:colId xmlns:a16="http://schemas.microsoft.com/office/drawing/2014/main" val="4163650759"/>
                    </a:ext>
                  </a:extLst>
                </a:gridCol>
                <a:gridCol w="1233324">
                  <a:extLst>
                    <a:ext uri="{9D8B030D-6E8A-4147-A177-3AD203B41FA5}">
                      <a16:colId xmlns:a16="http://schemas.microsoft.com/office/drawing/2014/main" val="86113951"/>
                    </a:ext>
                  </a:extLst>
                </a:gridCol>
                <a:gridCol w="1233324">
                  <a:extLst>
                    <a:ext uri="{9D8B030D-6E8A-4147-A177-3AD203B41FA5}">
                      <a16:colId xmlns:a16="http://schemas.microsoft.com/office/drawing/2014/main" val="815029265"/>
                    </a:ext>
                  </a:extLst>
                </a:gridCol>
              </a:tblGrid>
              <a:tr h="6137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추진사항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7-9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60706"/>
                  </a:ext>
                </a:extLst>
              </a:tr>
              <a:tr h="155178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자료수집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531804"/>
                  </a:ext>
                </a:extLst>
              </a:tr>
              <a:tr h="15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248418"/>
                  </a:ext>
                </a:extLst>
              </a:tr>
              <a:tr h="15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6799159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 정의 및 분석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729166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748810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806452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시스템 설계 및 상세설계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908668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94620"/>
                  </a:ext>
                </a:extLst>
              </a:tr>
              <a:tr h="196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897592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구현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894288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424215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20345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통합 및 테스트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780813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279380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309364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문서화 및 발표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6497249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737631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69514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산업기술대전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014321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415540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569688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최종 보고서 작업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162331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063320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20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284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08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필요 기술 및 참고 문헌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3B153-0B94-446C-828D-A516F8A2560D}"/>
              </a:ext>
            </a:extLst>
          </p:cNvPr>
          <p:cNvSpPr txBox="1"/>
          <p:nvPr/>
        </p:nvSpPr>
        <p:spPr>
          <a:xfrm>
            <a:off x="1708150" y="943986"/>
            <a:ext cx="684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-윤고딕320" panose="02030504000101010101" pitchFamily="18" charset="-127"/>
                <a:ea typeface="-윤고딕320" panose="02030504000101010101" pitchFamily="18" charset="-127"/>
              </a:rPr>
              <a:t>Github : </a:t>
            </a:r>
            <a:r>
              <a:rPr lang="en-US" altLang="ko-KR" sz="2400">
                <a:latin typeface="-윤고딕320" panose="02030504000101010101" pitchFamily="18" charset="-127"/>
                <a:ea typeface="-윤고딕320" panose="02030504000101010101" pitchFamily="18" charset="-127"/>
                <a:hlinkClick r:id="rId2"/>
              </a:rPr>
              <a:t>https://github.com/ParkBangBang/PPT</a:t>
            </a:r>
            <a:r>
              <a:rPr lang="en-US" altLang="ko-KR" sz="24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ko-KR" altLang="en-US" sz="24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64DB55-8E73-415B-A100-644FC5D0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645" y="1569389"/>
            <a:ext cx="9004709" cy="47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09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09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필요 기술 및 참고 문헌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C6C869-3EA0-44E3-83BC-38F7A57B68D5}"/>
              </a:ext>
            </a:extLst>
          </p:cNvPr>
          <p:cNvSpPr txBox="1"/>
          <p:nvPr/>
        </p:nvSpPr>
        <p:spPr>
          <a:xfrm>
            <a:off x="688754" y="900753"/>
            <a:ext cx="9764981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논문</a:t>
            </a:r>
            <a:endParaRPr lang="en-US" altLang="ko-KR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16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김상윤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조경래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김정한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배성호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(2014). NFC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기반의 향상된 모바일 순번대기시스템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한국통신학회 학술대회논문집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45-46.</a:t>
            </a: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윤영수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(2013).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고객의 대기시간을 고려한 은행 창구직원 및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ATM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기기의 효율적 운용방안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산업경제연구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26(5), 2253-2273.</a:t>
            </a: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김상윤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조경래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김정한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배성호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(2014). NFC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기반의 향상된 모바일 순번대기시스템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한국통신학회 학술대회논문집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45-46.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박성호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여지혜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김미선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방그린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박준형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고일주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(2012).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스마트폰 기반 다중 순번대기관리 어플리케이션의 구현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</a:t>
            </a: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HCI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학회 학술대회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47-49.</a:t>
            </a: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기타 참고자료</a:t>
            </a:r>
            <a:endParaRPr lang="en-US" altLang="ko-KR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16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기사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종합병원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시간 대기하고 겨우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 진료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'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문제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' -  https://blog.naver.com/handcli/30076582051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(app)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순번이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매장 순번 대기 어플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– google play / App Store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기사</a:t>
            </a:r>
            <a:r>
              <a:rPr lang="en-US" altLang="ko-KR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세계 일보 </a:t>
            </a:r>
            <a:r>
              <a:rPr lang="en-US" altLang="ko-KR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- http://news.naver.com/main/read.nhn?mode=LSD&amp;mid=sec&amp;sid1=102&amp;oid=022&amp;aid=0002742827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906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08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필요 기술 및 참고 문헌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C6C869-3EA0-44E3-83BC-38F7A57B68D5}"/>
              </a:ext>
            </a:extLst>
          </p:cNvPr>
          <p:cNvSpPr txBox="1"/>
          <p:nvPr/>
        </p:nvSpPr>
        <p:spPr>
          <a:xfrm>
            <a:off x="688754" y="900753"/>
            <a:ext cx="10611366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이미지 출처</a:t>
            </a:r>
            <a:endParaRPr lang="en-US" altLang="ko-KR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16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제안서 표지 이미지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  <a:hlinkClick r:id="rId2"/>
              </a:rPr>
              <a:t>https://www.naver.com/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관련 연구 사례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순번 대기 기기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  <a:hlinkClick r:id="rId3"/>
              </a:rPr>
              <a:t>https://saenu.modoo.at/?link=xf3x2gi3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관련 연구 사례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순번이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  <a:hlinkClick r:id="rId4"/>
              </a:rPr>
              <a:t>https://soonbuny.com/#download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연구 개요 </a:t>
            </a:r>
            <a:r>
              <a:rPr lang="en-US" altLang="ko-KR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병원 진료 시간</a:t>
            </a:r>
            <a:r>
              <a:rPr lang="en-US" altLang="ko-KR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400">
                <a:latin typeface="-윤고딕320" panose="02030504000101010101" pitchFamily="18" charset="-127"/>
                <a:ea typeface="-윤고딕320" panose="02030504000101010101" pitchFamily="18" charset="-127"/>
                <a:hlinkClick r:id="rId5"/>
              </a:rPr>
              <a:t>http://news.naver.com/main/read.nhn?mode=LSD&amp;mid=sec&amp;sid1=102&amp;oid=022&amp;aid=0002742827</a:t>
            </a:r>
            <a:r>
              <a:rPr lang="en-US" altLang="ko-KR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44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74BFDC-79DE-4F67-9759-2BD45C59B920}"/>
              </a:ext>
            </a:extLst>
          </p:cNvPr>
          <p:cNvSpPr txBox="1"/>
          <p:nvPr/>
        </p:nvSpPr>
        <p:spPr>
          <a:xfrm>
            <a:off x="4232349" y="2413337"/>
            <a:ext cx="37273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감사합니다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A66D8-82DC-46CF-9387-6715BF7F69E6}"/>
              </a:ext>
            </a:extLst>
          </p:cNvPr>
          <p:cNvCxnSpPr/>
          <p:nvPr/>
        </p:nvCxnSpPr>
        <p:spPr>
          <a:xfrm>
            <a:off x="4387850" y="3429000"/>
            <a:ext cx="34163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4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246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01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졸업 연구 개요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646A14-C9E0-4205-B730-221358C9A672}"/>
              </a:ext>
            </a:extLst>
          </p:cNvPr>
          <p:cNvSpPr txBox="1"/>
          <p:nvPr/>
        </p:nvSpPr>
        <p:spPr>
          <a:xfrm>
            <a:off x="425452" y="858469"/>
            <a:ext cx="246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연구 개발 배경</a:t>
            </a:r>
            <a:endParaRPr lang="en-US" altLang="ko-KR" sz="240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694E42-B7D8-4736-A90B-A451ED2659B7}"/>
              </a:ext>
            </a:extLst>
          </p:cNvPr>
          <p:cNvSpPr txBox="1"/>
          <p:nvPr/>
        </p:nvSpPr>
        <p:spPr>
          <a:xfrm>
            <a:off x="508000" y="1914415"/>
            <a:ext cx="74824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다수의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인원이 많이 대기 하고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있는 곳 특히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은행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에서 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항상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혼잡하고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많은 대기 인원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이 존재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필요 업무를 하기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위해 업무시간보다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긴 대기시간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으로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이용자의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불만 증가</a:t>
            </a:r>
            <a:endParaRPr lang="en-US" altLang="ko-KR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해당 은행에 방문하기 직전까지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pPr fontAlgn="base">
              <a:lnSpc>
                <a:spcPct val="150000"/>
              </a:lnSpc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인원이 어느정도 있는지 </a:t>
            </a:r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알 수가 없음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0B765-9D2A-4B64-90DC-787CDA197B57}"/>
              </a:ext>
            </a:extLst>
          </p:cNvPr>
          <p:cNvSpPr txBox="1"/>
          <p:nvPr/>
        </p:nvSpPr>
        <p:spPr>
          <a:xfrm>
            <a:off x="9623221" y="6078948"/>
            <a:ext cx="18101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출처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네이버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search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결과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CC42FC-837C-4204-94C1-0909F28A1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357" y="1621250"/>
            <a:ext cx="5200983" cy="445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88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04DE9F7-97E9-4678-A66E-8467F74A86B3}"/>
              </a:ext>
            </a:extLst>
          </p:cNvPr>
          <p:cNvSpPr txBox="1"/>
          <p:nvPr/>
        </p:nvSpPr>
        <p:spPr>
          <a:xfrm>
            <a:off x="3156083" y="4206600"/>
            <a:ext cx="710805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App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을 통해 대기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잔여 시간을 확인함으로써 대기 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시간을</a:t>
            </a:r>
            <a:r>
              <a:rPr lang="en-US" altLang="ko-KR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pPr fontAlgn="base"/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개인 </a:t>
            </a:r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시간으로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활용 가능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은행 이용자들의 불편사항인 긴 대기시간 문제 해소로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이용 만족도 증가   </a:t>
            </a:r>
            <a:endParaRPr lang="en-US" altLang="ko-KR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endParaRPr lang="ko-KR" altLang="en-US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편의성 증가로 다수의 고객을 확보할 수 있어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경제적 효과 증대</a:t>
            </a:r>
            <a:endParaRPr lang="ko-KR" altLang="en-US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512C8C-808C-4870-8A95-3AF0FAFF79CF}"/>
              </a:ext>
            </a:extLst>
          </p:cNvPr>
          <p:cNvSpPr txBox="1"/>
          <p:nvPr/>
        </p:nvSpPr>
        <p:spPr>
          <a:xfrm>
            <a:off x="3156084" y="904311"/>
            <a:ext cx="6813415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은행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방문 전에 </a:t>
            </a:r>
            <a:r>
              <a:rPr lang="en-US" altLang="ko-KR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WEB App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통해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대기 인원을 확인하고 예약할 수 있는 시스템 개발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900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편리함을 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위해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근처 다른 은행들의 대기 인원을 확인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하고 </a:t>
            </a:r>
            <a:br>
              <a:rPr lang="en-US" altLang="ko-KR" sz="160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스마트폰을 이용해</a:t>
            </a:r>
            <a:r>
              <a:rPr lang="en-US" altLang="ko-KR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예약할 수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있도록 함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방문 예상 시간을 설정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해</a:t>
            </a:r>
            <a:r>
              <a:rPr lang="ko-KR" altLang="en-US" sz="160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예상 대기 번호를 부여받아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현 시스템보다 편리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사용할 수 있도록 함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86A179-16D1-474F-9947-DAF3D4D70B67}"/>
              </a:ext>
            </a:extLst>
          </p:cNvPr>
          <p:cNvCxnSpPr>
            <a:cxnSpLocks/>
          </p:cNvCxnSpPr>
          <p:nvPr/>
        </p:nvCxnSpPr>
        <p:spPr>
          <a:xfrm>
            <a:off x="546100" y="684328"/>
            <a:ext cx="22225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B7D7762-1771-45B5-A0E9-46AD49D0B3A4}"/>
              </a:ext>
            </a:extLst>
          </p:cNvPr>
          <p:cNvCxnSpPr>
            <a:cxnSpLocks/>
          </p:cNvCxnSpPr>
          <p:nvPr/>
        </p:nvCxnSpPr>
        <p:spPr>
          <a:xfrm>
            <a:off x="2768600" y="684328"/>
            <a:ext cx="8763000" cy="0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9D4FA87-CD51-45B4-8186-EE9DBAAA2C41}"/>
              </a:ext>
            </a:extLst>
          </p:cNvPr>
          <p:cNvCxnSpPr>
            <a:cxnSpLocks/>
          </p:cNvCxnSpPr>
          <p:nvPr/>
        </p:nvCxnSpPr>
        <p:spPr>
          <a:xfrm>
            <a:off x="508000" y="3986616"/>
            <a:ext cx="22225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F8A757C-F799-4B62-9723-F2520B028177}"/>
              </a:ext>
            </a:extLst>
          </p:cNvPr>
          <p:cNvCxnSpPr>
            <a:cxnSpLocks/>
          </p:cNvCxnSpPr>
          <p:nvPr/>
        </p:nvCxnSpPr>
        <p:spPr>
          <a:xfrm>
            <a:off x="2730500" y="3986616"/>
            <a:ext cx="8763000" cy="0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646A14-C9E0-4205-B730-221358C9A672}"/>
              </a:ext>
            </a:extLst>
          </p:cNvPr>
          <p:cNvSpPr txBox="1"/>
          <p:nvPr/>
        </p:nvSpPr>
        <p:spPr>
          <a:xfrm>
            <a:off x="387352" y="781463"/>
            <a:ext cx="246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연구 개발 목표</a:t>
            </a:r>
            <a:endParaRPr lang="en-US" altLang="ko-KR" sz="240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40B9DC-9EE9-4052-B477-31FC00B63829}"/>
              </a:ext>
            </a:extLst>
          </p:cNvPr>
          <p:cNvSpPr txBox="1"/>
          <p:nvPr/>
        </p:nvSpPr>
        <p:spPr>
          <a:xfrm>
            <a:off x="387352" y="4083750"/>
            <a:ext cx="246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연구 개발 효과</a:t>
            </a:r>
            <a:endParaRPr lang="en-US" altLang="ko-KR" sz="240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96016-CD9E-40DC-A57C-4E457C45B61E}"/>
              </a:ext>
            </a:extLst>
          </p:cNvPr>
          <p:cNvSpPr txBox="1"/>
          <p:nvPr/>
        </p:nvSpPr>
        <p:spPr>
          <a:xfrm>
            <a:off x="457205" y="147935"/>
            <a:ext cx="246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01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졸업 연구 개요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402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4BC3F-649D-449C-AEFF-6E09BCDF4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755653"/>
            <a:ext cx="4072878" cy="57161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246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02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관련 연구 사례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493DB-C0C5-4818-B1A5-57BBB0B05D4F}"/>
              </a:ext>
            </a:extLst>
          </p:cNvPr>
          <p:cNvSpPr txBox="1"/>
          <p:nvPr/>
        </p:nvSpPr>
        <p:spPr>
          <a:xfrm>
            <a:off x="5035685" y="1401468"/>
            <a:ext cx="6942955" cy="4997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기능</a:t>
            </a:r>
            <a:endParaRPr lang="en-US" altLang="ko-KR" sz="200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온라인으로 대기 고객 현황을 볼 수 있음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지점에 방문하지 않고 번호표를 발행할 수 있음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보완점</a:t>
            </a:r>
            <a:endParaRPr lang="en-US" altLang="ko-KR" sz="200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 어플로 발행한 번호표가 이미 호출된다면 번호표를 다시 뽑아야 함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- 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인원 수만 화면에 출력해주며 대기시간을 출력해 주지 못함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관련 자료</a:t>
            </a:r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50">
                <a:latin typeface="-윤고딕350" panose="02030504000101010101" pitchFamily="18" charset="-127"/>
                <a:ea typeface="-윤고딕350" panose="02030504000101010101" pitchFamily="18" charset="-127"/>
                <a:hlinkClick r:id="rId4"/>
              </a:rPr>
              <a:t>http://pastimelife.com/1444</a:t>
            </a:r>
            <a:r>
              <a:rPr lang="en-US" altLang="ko-KR" sz="1050">
                <a:latin typeface="-윤고딕350" panose="02030504000101010101" pitchFamily="18" charset="-127"/>
                <a:ea typeface="-윤고딕350" panose="02030504000101010101" pitchFamily="18" charset="-127"/>
              </a:rPr>
              <a:t>  - </a:t>
            </a:r>
            <a:r>
              <a:rPr lang="ko-KR" altLang="en-US" sz="1050" b="1">
                <a:latin typeface="-윤고딕320" panose="02030504000101010101" pitchFamily="18" charset="-127"/>
                <a:ea typeface="-윤고딕320" panose="02030504000101010101" pitchFamily="18" charset="-127"/>
              </a:rPr>
              <a:t>국민은행 대기표 발행하기</a:t>
            </a:r>
            <a:endParaRPr lang="ko-KR" altLang="en-US" sz="10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B141B-1E31-44C6-AB12-E7FF9AC80E37}"/>
              </a:ext>
            </a:extLst>
          </p:cNvPr>
          <p:cNvSpPr txBox="1"/>
          <p:nvPr/>
        </p:nvSpPr>
        <p:spPr>
          <a:xfrm>
            <a:off x="4953005" y="755652"/>
            <a:ext cx="575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KB </a:t>
            </a:r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국민은행 </a:t>
            </a:r>
            <a:r>
              <a:rPr lang="en-US" altLang="ko-KR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_ </a:t>
            </a:r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대기고객 현황 </a:t>
            </a:r>
            <a:endParaRPr lang="en-US" altLang="ko-KR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443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246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02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관련 연구 사례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493DB-C0C5-4818-B1A5-57BBB0B05D4F}"/>
              </a:ext>
            </a:extLst>
          </p:cNvPr>
          <p:cNvSpPr txBox="1"/>
          <p:nvPr/>
        </p:nvSpPr>
        <p:spPr>
          <a:xfrm>
            <a:off x="5035685" y="1401468"/>
            <a:ext cx="6813415" cy="543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기능</a:t>
            </a:r>
            <a:endParaRPr lang="en-US" altLang="ko-KR" sz="200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병원 방문 없이 앱으로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접수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및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매장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정보 조회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실시간 대기 인원 정보를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조회 가능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입장 순서가 다가 올 경우 자동 알림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보완점</a:t>
            </a:r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인원에 대한 정보는 있지만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대기 시간에 대한 정보 부족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00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요일별 진료 인원에 대한 기존 데이터를 통한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예상 대기시간 제공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00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관련 자료</a:t>
            </a:r>
          </a:p>
          <a:p>
            <a:pPr fontAlgn="base">
              <a:lnSpc>
                <a:spcPct val="150000"/>
              </a:lnSpc>
            </a:pPr>
            <a:r>
              <a:rPr lang="en-US" altLang="ko-KR" sz="1050">
                <a:latin typeface="-윤고딕350" panose="02030504000101010101" pitchFamily="18" charset="-127"/>
                <a:ea typeface="-윤고딕350" panose="02030504000101010101" pitchFamily="18" charset="-127"/>
                <a:hlinkClick r:id="rId3"/>
              </a:rPr>
              <a:t>http://cafe.naver.com/2008bunsamo/917012</a:t>
            </a:r>
            <a:r>
              <a:rPr lang="en-US" altLang="ko-KR" sz="1050">
                <a:latin typeface="-윤고딕350" panose="02030504000101010101" pitchFamily="18" charset="-127"/>
                <a:ea typeface="-윤고딕350" panose="02030504000101010101" pitchFamily="18" charset="-127"/>
              </a:rPr>
              <a:t> - </a:t>
            </a:r>
            <a:r>
              <a:rPr lang="ko-KR" altLang="en-US" sz="1050">
                <a:latin typeface="-윤고딕350" panose="02030504000101010101" pitchFamily="18" charset="-127"/>
                <a:ea typeface="-윤고딕350" panose="02030504000101010101" pitchFamily="18" charset="-127"/>
              </a:rPr>
              <a:t>똑닥 사용 후기</a:t>
            </a:r>
            <a:endParaRPr lang="en-US" altLang="ko-KR" sz="105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B141B-1E31-44C6-AB12-E7FF9AC80E37}"/>
              </a:ext>
            </a:extLst>
          </p:cNvPr>
          <p:cNvSpPr txBox="1"/>
          <p:nvPr/>
        </p:nvSpPr>
        <p:spPr>
          <a:xfrm>
            <a:off x="4953005" y="755652"/>
            <a:ext cx="4031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병원 예약 서비스 </a:t>
            </a:r>
            <a:r>
              <a:rPr lang="en-US" altLang="ko-KR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- </a:t>
            </a:r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똑닥</a:t>
            </a:r>
            <a:endParaRPr lang="en-US" altLang="ko-KR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ECCA9B-2551-4063-B056-52A91FA5E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758847"/>
            <a:ext cx="4145280" cy="56747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253C8C-F4EA-4545-9ED8-EADF557F7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1498693"/>
            <a:ext cx="3108960" cy="4387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139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246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02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관련 연구 사례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493DB-C0C5-4818-B1A5-57BBB0B05D4F}"/>
              </a:ext>
            </a:extLst>
          </p:cNvPr>
          <p:cNvSpPr txBox="1"/>
          <p:nvPr/>
        </p:nvSpPr>
        <p:spPr>
          <a:xfrm>
            <a:off x="5035685" y="1401468"/>
            <a:ext cx="6813415" cy="542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기능</a:t>
            </a:r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순번 시스템을 통해 사용자의 대기 번호를 확정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 앞 번호 대기 인원수를 확인 가능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보완점</a:t>
            </a:r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대기 번호 확정이 가능하여 사용자의 순서를 정해주지만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대기 인원이 많을 경우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장시간 대기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해야 하는 문제 발생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- 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단순한 대기 번호 제공 기능 뿐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  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실시간으로 </a:t>
            </a:r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대기 시간을 확인할 수가 없음</a:t>
            </a:r>
            <a:endParaRPr lang="en-US" altLang="ko-KR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관련 자료</a:t>
            </a:r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윤영수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(2013).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고객의 대기시간을 고려한 은행 창구직원 및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ATM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기기의 효율적 운용방안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산업경제연구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26(5), 2253-2273.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B141B-1E31-44C6-AB12-E7FF9AC80E37}"/>
              </a:ext>
            </a:extLst>
          </p:cNvPr>
          <p:cNvSpPr txBox="1"/>
          <p:nvPr/>
        </p:nvSpPr>
        <p:spPr>
          <a:xfrm>
            <a:off x="4953005" y="755652"/>
            <a:ext cx="246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순번 대기 시스템</a:t>
            </a:r>
            <a:endParaRPr lang="en-US" altLang="ko-KR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4A1189-7EF3-41C5-B659-175D40D32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8" y="713201"/>
            <a:ext cx="4023514" cy="57665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9099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로그인 및 메인 화면</a:t>
            </a:r>
            <a:endParaRPr lang="ko-KR" altLang="en-US" sz="20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D0922A6-CD65-429B-9C9C-CEA8E8824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727" y="1749758"/>
            <a:ext cx="3177360" cy="4349709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FC39C0-175F-460B-8B85-BB2885689679}"/>
              </a:ext>
            </a:extLst>
          </p:cNvPr>
          <p:cNvSpPr/>
          <p:nvPr/>
        </p:nvSpPr>
        <p:spPr>
          <a:xfrm>
            <a:off x="4979051" y="2273088"/>
            <a:ext cx="2368807" cy="338059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56D924-7CEA-4F47-98BF-75B12C058F75}"/>
              </a:ext>
            </a:extLst>
          </p:cNvPr>
          <p:cNvSpPr txBox="1"/>
          <p:nvPr/>
        </p:nvSpPr>
        <p:spPr>
          <a:xfrm>
            <a:off x="4979051" y="2284519"/>
            <a:ext cx="236880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Go</a:t>
            </a:r>
            <a:r>
              <a:rPr lang="ko-KR" altLang="en-US" sz="12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대기</a:t>
            </a:r>
            <a:r>
              <a:rPr lang="en-US" altLang="ko-KR" sz="1100">
                <a:solidFill>
                  <a:schemeClr val="tx2">
                    <a:lumMod val="50000"/>
                  </a:schemeClr>
                </a:solidFill>
              </a:rPr>
              <a:t> &amp;</a:t>
            </a:r>
            <a:r>
              <a:rPr lang="en-US" altLang="ko-KR" sz="11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2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No</a:t>
            </a:r>
            <a:r>
              <a:rPr lang="ko-KR" altLang="en-US" sz="12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대기</a:t>
            </a:r>
            <a:endParaRPr lang="ko-KR" altLang="en-US" sz="1100">
              <a:solidFill>
                <a:schemeClr val="tx2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D843F6BA-D248-4361-A049-99A931D60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23724"/>
              </p:ext>
            </p:extLst>
          </p:nvPr>
        </p:nvGraphicFramePr>
        <p:xfrm>
          <a:off x="5133484" y="3983203"/>
          <a:ext cx="2059940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9940">
                  <a:extLst>
                    <a:ext uri="{9D8B030D-6E8A-4147-A177-3AD203B41FA5}">
                      <a16:colId xmlns:a16="http://schemas.microsoft.com/office/drawing/2014/main" val="2978696826"/>
                    </a:ext>
                  </a:extLst>
                </a:gridCol>
              </a:tblGrid>
              <a:tr h="1758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Id</a:t>
                      </a:r>
                      <a:endParaRPr lang="ko-KR" altLang="en-US" sz="105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967890"/>
                  </a:ext>
                </a:extLst>
              </a:tr>
              <a:tr h="1758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password</a:t>
                      </a:r>
                      <a:endParaRPr lang="ko-KR" altLang="en-US" sz="105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688927"/>
                  </a:ext>
                </a:extLst>
              </a:tr>
            </a:tbl>
          </a:graphicData>
        </a:graphic>
      </p:graphicFrame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7E0AFF9-3279-4F73-8C86-781D4F74B962}"/>
              </a:ext>
            </a:extLst>
          </p:cNvPr>
          <p:cNvSpPr/>
          <p:nvPr/>
        </p:nvSpPr>
        <p:spPr>
          <a:xfrm>
            <a:off x="5243518" y="4661942"/>
            <a:ext cx="1782678" cy="217593"/>
          </a:xfrm>
          <a:prstGeom prst="round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-윤고딕330" panose="02030504000101010101" pitchFamily="18" charset="-127"/>
                <a:ea typeface="-윤고딕330" panose="02030504000101010101" pitchFamily="18" charset="-127"/>
              </a:rPr>
              <a:t>Login</a:t>
            </a:r>
            <a:endParaRPr lang="ko-KR" altLang="en-US" sz="120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C9BD99E-88A3-4C77-9C22-BF4C02374469}"/>
              </a:ext>
            </a:extLst>
          </p:cNvPr>
          <p:cNvSpPr/>
          <p:nvPr/>
        </p:nvSpPr>
        <p:spPr>
          <a:xfrm>
            <a:off x="5243518" y="4932097"/>
            <a:ext cx="1782678" cy="21759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latin typeface="-윤고딕330" panose="02030504000101010101" pitchFamily="18" charset="-127"/>
                <a:ea typeface="-윤고딕330" panose="02030504000101010101" pitchFamily="18" charset="-127"/>
              </a:rPr>
              <a:t>회원가입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676FBE4-C474-4531-BE3F-A07294AC1FBB}"/>
              </a:ext>
            </a:extLst>
          </p:cNvPr>
          <p:cNvGrpSpPr/>
          <p:nvPr/>
        </p:nvGrpSpPr>
        <p:grpSpPr>
          <a:xfrm>
            <a:off x="1119680" y="1744222"/>
            <a:ext cx="3177360" cy="4349709"/>
            <a:chOff x="791062" y="1601342"/>
            <a:chExt cx="3177360" cy="4349709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4D8960F-D37F-491E-830F-762183CFAE4A}"/>
                </a:ext>
              </a:extLst>
            </p:cNvPr>
            <p:cNvGrpSpPr/>
            <p:nvPr/>
          </p:nvGrpSpPr>
          <p:grpSpPr>
            <a:xfrm>
              <a:off x="791062" y="1601342"/>
              <a:ext cx="3177360" cy="4349709"/>
              <a:chOff x="791062" y="1589912"/>
              <a:chExt cx="3177360" cy="4349709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6507F09A-54FD-4CD5-B568-E2F161872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1062" y="1589912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8BE9CAD-04C3-41C7-9AC3-91971A02FE7B}"/>
                  </a:ext>
                </a:extLst>
              </p:cNvPr>
              <p:cNvSpPr/>
              <p:nvPr/>
            </p:nvSpPr>
            <p:spPr>
              <a:xfrm>
                <a:off x="1241386" y="2113242"/>
                <a:ext cx="2368807" cy="338059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C3B9C6-B2D6-49BA-A9DE-9153EE72A7CA}"/>
                  </a:ext>
                </a:extLst>
              </p:cNvPr>
              <p:cNvSpPr txBox="1"/>
              <p:nvPr/>
            </p:nvSpPr>
            <p:spPr>
              <a:xfrm>
                <a:off x="1368297" y="2663157"/>
                <a:ext cx="213784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Go</a:t>
                </a:r>
                <a:r>
                  <a:rPr lang="ko-KR" altLang="en-US" sz="2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대기</a:t>
                </a:r>
                <a:r>
                  <a:rPr lang="en-US" altLang="ko-KR">
                    <a:solidFill>
                      <a:schemeClr val="tx2">
                        <a:lumMod val="50000"/>
                      </a:schemeClr>
                    </a:solidFill>
                  </a:rPr>
                  <a:t> &amp;</a:t>
                </a:r>
                <a:r>
                  <a:rPr lang="en-US" altLang="ko-KR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 </a:t>
                </a:r>
                <a:r>
                  <a:rPr lang="en-US" altLang="ko-KR" sz="2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No</a:t>
                </a:r>
                <a:r>
                  <a:rPr lang="ko-KR" altLang="en-US" sz="2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대기</a:t>
                </a:r>
                <a:endParaRPr lang="en-US" altLang="ko-KR" sz="2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  <a:p>
                <a:r>
                  <a:rPr lang="ko-KR" altLang="en-US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   </a:t>
                </a:r>
                <a:r>
                  <a:rPr lang="ko-KR" altLang="en-US" sz="12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은행 예약 접수 필수 앱 </a:t>
                </a:r>
                <a:endParaRPr lang="ko-KR" altLang="en-US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B7BEAC-F932-441E-B021-9B31D7F27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</p:grpSp>
        <p:sp>
          <p:nvSpPr>
            <p:cNvPr id="63" name="곱하기 기호 62">
              <a:extLst>
                <a:ext uri="{FF2B5EF4-FFF2-40B4-BE49-F238E27FC236}">
                  <a16:creationId xmlns:a16="http://schemas.microsoft.com/office/drawing/2014/main" id="{3CD10E05-B467-4F26-A10A-D4C30F0290A3}"/>
                </a:ext>
              </a:extLst>
            </p:cNvPr>
            <p:cNvSpPr/>
            <p:nvPr/>
          </p:nvSpPr>
          <p:spPr>
            <a:xfrm>
              <a:off x="1222434" y="2942850"/>
              <a:ext cx="2468199" cy="2468199"/>
            </a:xfrm>
            <a:prstGeom prst="mathMultiply">
              <a:avLst/>
            </a:prstGeom>
            <a:solidFill>
              <a:srgbClr val="C00000">
                <a:alpha val="38000"/>
              </a:srgbClr>
            </a:solidFill>
            <a:ln w="3175" cap="rnd" cmpd="sng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F2B592FB-4FE7-4EFB-996A-073530804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170" y="2883906"/>
            <a:ext cx="1142568" cy="854236"/>
          </a:xfrm>
          <a:prstGeom prst="rect">
            <a:avLst/>
          </a:prstGeom>
          <a:noFill/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C588531B-C103-41C5-BE1F-1AAF063EBA58}"/>
              </a:ext>
            </a:extLst>
          </p:cNvPr>
          <p:cNvGrpSpPr/>
          <p:nvPr/>
        </p:nvGrpSpPr>
        <p:grpSpPr>
          <a:xfrm>
            <a:off x="760388" y="767631"/>
            <a:ext cx="1445603" cy="731523"/>
            <a:chOff x="760388" y="619041"/>
            <a:chExt cx="1445603" cy="73152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1141444-BD54-4975-8C96-E92D59DB11C5}"/>
                </a:ext>
              </a:extLst>
            </p:cNvPr>
            <p:cNvSpPr txBox="1"/>
            <p:nvPr/>
          </p:nvSpPr>
          <p:spPr>
            <a:xfrm>
              <a:off x="806108" y="619041"/>
              <a:ext cx="122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Application</a:t>
              </a:r>
              <a:endPara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EF5E030-74D4-46CA-A218-45D1ADB51E11}"/>
                </a:ext>
              </a:extLst>
            </p:cNvPr>
            <p:cNvSpPr/>
            <p:nvPr/>
          </p:nvSpPr>
          <p:spPr>
            <a:xfrm>
              <a:off x="760388" y="660768"/>
              <a:ext cx="45719" cy="2576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8556620-2D2C-42B9-980D-BC0D6AB5BF88}"/>
                </a:ext>
              </a:extLst>
            </p:cNvPr>
            <p:cNvSpPr txBox="1"/>
            <p:nvPr/>
          </p:nvSpPr>
          <p:spPr>
            <a:xfrm>
              <a:off x="772023" y="1012010"/>
              <a:ext cx="1433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실행화면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F1FEA895-C9B3-4674-ACCC-EA604E5C592C}"/>
                </a:ext>
              </a:extLst>
            </p:cNvPr>
            <p:cNvCxnSpPr/>
            <p:nvPr/>
          </p:nvCxnSpPr>
          <p:spPr>
            <a:xfrm>
              <a:off x="882308" y="973677"/>
              <a:ext cx="11032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26D5CC2-59C0-4C0D-9CED-725209D45D2A}"/>
              </a:ext>
            </a:extLst>
          </p:cNvPr>
          <p:cNvGrpSpPr/>
          <p:nvPr/>
        </p:nvGrpSpPr>
        <p:grpSpPr>
          <a:xfrm>
            <a:off x="7937774" y="1744221"/>
            <a:ext cx="3177360" cy="4349709"/>
            <a:chOff x="2208476" y="1681590"/>
            <a:chExt cx="3177360" cy="4349709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A8C27CB-27A2-416A-8C7F-70B111621DF1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D469E6AA-98A9-4227-8F68-BA1BAF50D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124780D-81D3-4499-AFC4-02A94ED203E8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537CC6C-93CC-468D-BA2A-1034A4572910}"/>
                </a:ext>
              </a:extLst>
            </p:cNvPr>
            <p:cNvSpPr txBox="1"/>
            <p:nvPr/>
          </p:nvSpPr>
          <p:spPr>
            <a:xfrm>
              <a:off x="2677634" y="2220038"/>
              <a:ext cx="236880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Go</a:t>
              </a:r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r>
                <a:rPr lang="en-US" altLang="ko-KR" sz="1100">
                  <a:solidFill>
                    <a:schemeClr val="tx2">
                      <a:lumMod val="50000"/>
                    </a:schemeClr>
                  </a:solidFill>
                </a:rPr>
                <a:t> &amp;</a:t>
              </a:r>
              <a:r>
                <a:rPr lang="en-US" altLang="ko-KR" sz="11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No</a:t>
              </a:r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endParaRPr lang="ko-KR" altLang="en-US" sz="11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954EAF84-18F9-41D8-90F0-A40A21E7F3CB}"/>
                </a:ext>
              </a:extLst>
            </p:cNvPr>
            <p:cNvSpPr/>
            <p:nvPr/>
          </p:nvSpPr>
          <p:spPr>
            <a:xfrm>
              <a:off x="2874010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은행</a:t>
              </a:r>
              <a:endParaRPr lang="en-US" altLang="ko-KR" sz="1400"/>
            </a:p>
            <a:p>
              <a:pPr algn="ctr"/>
              <a:r>
                <a:rPr lang="ko-KR" altLang="en-US" sz="1400"/>
                <a:t>찾기</a:t>
              </a: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A33CAB33-81D4-4484-8B8A-161EB2758E76}"/>
                </a:ext>
              </a:extLst>
            </p:cNvPr>
            <p:cNvSpPr/>
            <p:nvPr/>
          </p:nvSpPr>
          <p:spPr>
            <a:xfrm>
              <a:off x="3923267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QR</a:t>
              </a:r>
            </a:p>
            <a:p>
              <a:pPr algn="ctr"/>
              <a:r>
                <a:rPr lang="ko-KR" altLang="en-US" sz="1400"/>
                <a:t>코드</a:t>
              </a:r>
              <a:endParaRPr lang="en-US" altLang="ko-KR" sz="1400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D89625BD-2862-4246-826C-8D094C93821A}"/>
                </a:ext>
              </a:extLst>
            </p:cNvPr>
            <p:cNvSpPr/>
            <p:nvPr/>
          </p:nvSpPr>
          <p:spPr>
            <a:xfrm>
              <a:off x="2867660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예약</a:t>
              </a:r>
              <a:endParaRPr lang="en-US" altLang="ko-KR" sz="1400"/>
            </a:p>
            <a:p>
              <a:pPr algn="ctr"/>
              <a:r>
                <a:rPr lang="ko-KR" altLang="en-US" sz="1400"/>
                <a:t>내역</a:t>
              </a:r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E6B99A3B-8DF7-4244-AD57-37DEB3A14A07}"/>
                </a:ext>
              </a:extLst>
            </p:cNvPr>
            <p:cNvSpPr/>
            <p:nvPr/>
          </p:nvSpPr>
          <p:spPr>
            <a:xfrm>
              <a:off x="3916917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추천</a:t>
              </a:r>
              <a:br>
                <a:rPr lang="en-US" altLang="ko-KR" sz="1400"/>
              </a:br>
              <a:r>
                <a:rPr lang="ko-KR" altLang="en-US" sz="1400"/>
                <a:t>상품</a:t>
              </a:r>
              <a:endParaRPr lang="en-US" altLang="ko-KR" sz="1400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6797CA40-4323-4564-9A76-108BBD346CF3}"/>
                </a:ext>
              </a:extLst>
            </p:cNvPr>
            <p:cNvGrpSpPr/>
            <p:nvPr/>
          </p:nvGrpSpPr>
          <p:grpSpPr>
            <a:xfrm>
              <a:off x="3327283" y="2487945"/>
              <a:ext cx="1154300" cy="1154300"/>
              <a:chOff x="1222434" y="2942850"/>
              <a:chExt cx="2468199" cy="2468199"/>
            </a:xfrm>
          </p:grpSpPr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9BE2194E-DFD6-4AE3-970E-645F2DF50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  <p:sp>
            <p:nvSpPr>
              <p:cNvPr id="95" name="곱하기 기호 94">
                <a:extLst>
                  <a:ext uri="{FF2B5EF4-FFF2-40B4-BE49-F238E27FC236}">
                    <a16:creationId xmlns:a16="http://schemas.microsoft.com/office/drawing/2014/main" id="{86209F7F-DA29-47AF-BABD-9CF5D56BDFB9}"/>
                  </a:ext>
                </a:extLst>
              </p:cNvPr>
              <p:cNvSpPr/>
              <p:nvPr/>
            </p:nvSpPr>
            <p:spPr>
              <a:xfrm>
                <a:off x="1222434" y="2942850"/>
                <a:ext cx="2468199" cy="2468199"/>
              </a:xfrm>
              <a:prstGeom prst="mathMultiply">
                <a:avLst/>
              </a:prstGeom>
              <a:solidFill>
                <a:srgbClr val="C00000">
                  <a:alpha val="38000"/>
                </a:srgbClr>
              </a:solidFill>
              <a:ln w="3175" cap="rnd" cmpd="sng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9128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3189</TotalTime>
  <Words>2634</Words>
  <Application>Microsoft Office PowerPoint</Application>
  <PresentationFormat>와이드스크린</PresentationFormat>
  <Paragraphs>672</Paragraphs>
  <Slides>37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4" baseType="lpstr">
      <vt:lpstr>-윤고딕350</vt:lpstr>
      <vt:lpstr>Wingdings</vt:lpstr>
      <vt:lpstr>함초롬바탕</vt:lpstr>
      <vt:lpstr>맑은 고딕 Semilight</vt:lpstr>
      <vt:lpstr>굴림</vt:lpstr>
      <vt:lpstr>a가시고기L</vt:lpstr>
      <vt:lpstr>Arial Black</vt:lpstr>
      <vt:lpstr>-윤고딕320</vt:lpstr>
      <vt:lpstr>-윤고딕340</vt:lpstr>
      <vt:lpstr>Arial Unicode MS</vt:lpstr>
      <vt:lpstr>한양신명조</vt:lpstr>
      <vt:lpstr>맑은 고딕</vt:lpstr>
      <vt:lpstr>Helvetica</vt:lpstr>
      <vt:lpstr>-윤고딕330</vt:lpstr>
      <vt:lpstr>Arial</vt:lpstr>
      <vt:lpstr>210 맨발의청춘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뱅뱅뱅박</dc:creator>
  <cp:lastModifiedBy>뱅뱅뱅박</cp:lastModifiedBy>
  <cp:revision>225</cp:revision>
  <dcterms:created xsi:type="dcterms:W3CDTF">2017-12-31T05:16:28Z</dcterms:created>
  <dcterms:modified xsi:type="dcterms:W3CDTF">2018-02-20T05:11:57Z</dcterms:modified>
  <cp:contentStatus/>
</cp:coreProperties>
</file>